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97" r:id="rId5"/>
    <p:sldMasterId id="2147483709" r:id="rId6"/>
  </p:sldMasterIdLst>
  <p:notesMasterIdLst>
    <p:notesMasterId r:id="rId39"/>
  </p:notesMasterIdLst>
  <p:handoutMasterIdLst>
    <p:handoutMasterId r:id="rId40"/>
  </p:handoutMasterIdLst>
  <p:sldIdLst>
    <p:sldId id="256" r:id="rId7"/>
    <p:sldId id="286" r:id="rId8"/>
    <p:sldId id="261" r:id="rId9"/>
    <p:sldId id="292" r:id="rId10"/>
    <p:sldId id="293" r:id="rId11"/>
    <p:sldId id="294" r:id="rId12"/>
    <p:sldId id="295" r:id="rId13"/>
    <p:sldId id="283" r:id="rId14"/>
    <p:sldId id="317" r:id="rId15"/>
    <p:sldId id="285" r:id="rId16"/>
    <p:sldId id="318"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10" r:id="rId31"/>
    <p:sldId id="311" r:id="rId32"/>
    <p:sldId id="312" r:id="rId33"/>
    <p:sldId id="313" r:id="rId34"/>
    <p:sldId id="314" r:id="rId35"/>
    <p:sldId id="315" r:id="rId36"/>
    <p:sldId id="316" r:id="rId37"/>
    <p:sldId id="279"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9199"/>
    <a:srgbClr val="FFFFFF"/>
    <a:srgbClr val="3F5779"/>
    <a:srgbClr val="59C5EC"/>
    <a:srgbClr val="E8EFF3"/>
    <a:srgbClr val="000000"/>
    <a:srgbClr val="5A82A0"/>
    <a:srgbClr val="7B6984"/>
    <a:srgbClr val="6D3B4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6C30F5-4CB5-682D-5934-865958448FD5}" v="692" dt="2019-10-28T21:16:51.970"/>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1E0C90-1D4B-4894-A52F-6A61A8782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FC6E43D-3065-44B8-88CF-754AF46FCB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46A32-BF80-4EEB-9349-9686B10A492B}" type="datetimeFigureOut">
              <a:rPr lang="en-US" smtClean="0"/>
              <a:t>11/12/2019</a:t>
            </a:fld>
            <a:endParaRPr lang="en-US" dirty="0"/>
          </a:p>
        </p:txBody>
      </p:sp>
      <p:sp>
        <p:nvSpPr>
          <p:cNvPr id="4" name="Footer Placeholder 3">
            <a:extLst>
              <a:ext uri="{FF2B5EF4-FFF2-40B4-BE49-F238E27FC236}">
                <a16:creationId xmlns:a16="http://schemas.microsoft.com/office/drawing/2014/main" id="{F0CC3A23-7175-4E59-B38B-B4E81F5213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BF400A4-4A42-4A50-BC86-D7DA38EF2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42A9F-EB4A-4976-901B-F47991B5E154}" type="slidenum">
              <a:rPr lang="en-US" smtClean="0"/>
              <a:t>‹#›</a:t>
            </a:fld>
            <a:endParaRPr lang="en-US"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A9E41-F7BA-42D1-923E-C3B58F2FDEC1}" type="datetimeFigureOut">
              <a:rPr lang="en-US" noProof="0" smtClean="0"/>
              <a:t>11/12/2019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C6CC0-914F-4A6F-B8FE-1137B7ABBBE0}" type="slidenum">
              <a:rPr lang="en-US" noProof="0" smtClean="0"/>
              <a:t>‹#›</a:t>
            </a:fld>
            <a:endParaRPr lang="en-US" noProof="0"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Send out “exclusive” invitations to group leaders</a:t>
            </a:r>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10</a:t>
            </a:fld>
            <a:endParaRPr lang="en-US" noProof="0" dirty="0"/>
          </a:p>
        </p:txBody>
      </p:sp>
    </p:spTree>
    <p:extLst>
      <p:ext uri="{BB962C8B-B14F-4D97-AF65-F5344CB8AC3E}">
        <p14:creationId xmlns:p14="http://schemas.microsoft.com/office/powerpoint/2010/main" val="168093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d313d47fe_2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a lot of ways to replicate this program on a budget.   Patrons love the hand picked library book &amp; little extras each month more than the vehicle used to deliver items to patrons.   One regular subscriber commented that opening her monthly box was “like having a birthday every month without getting any older”    </a:t>
            </a:r>
            <a:br>
              <a:rPr lang="en"/>
            </a:br>
            <a:r>
              <a:rPr lang="en"/>
              <a:t>- Simpler boxes or reusable bags would work just as well as a custom box.  </a:t>
            </a:r>
            <a:br>
              <a:rPr lang="en"/>
            </a:br>
            <a:r>
              <a:rPr lang="en"/>
              <a:t>- Free printable bookmarks are abundant on Pinterest, Amazon sells bulk candy, tea and other treats at an affordable “per item” cost.  </a:t>
            </a:r>
            <a:br>
              <a:rPr lang="en"/>
            </a:br>
            <a:r>
              <a:rPr lang="en"/>
              <a:t>- Oriental Trading and the Dollar Spot at Target are always a good option and many Etsy vendors are willing to work within a budget for bulk sales.   </a:t>
            </a:r>
            <a:br>
              <a:rPr lang="en"/>
            </a:br>
            <a:r>
              <a:rPr lang="en"/>
              <a:t>- Library swag is a great way to round out a box without tapping into your program budget...pens, post it notes, etc. Book club brochures from publishers are popular too. I also utilize library tools such as the Ellison machine and vinyl cutter to make cute items for the boxes.    </a:t>
            </a:r>
            <a:br>
              <a:rPr lang="en"/>
            </a:br>
            <a:r>
              <a:rPr lang="en"/>
              <a:t>- And the real star, the library book, is always free!</a:t>
            </a:r>
            <a:endParaRPr/>
          </a:p>
        </p:txBody>
      </p:sp>
      <p:sp>
        <p:nvSpPr>
          <p:cNvPr id="187" name="Google Shape;187;g4d313d47fe_2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50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2019</a:t>
            </a:r>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11</a:t>
            </a:fld>
            <a:endParaRPr lang="en-US" noProof="0" dirty="0"/>
          </a:p>
        </p:txBody>
      </p:sp>
    </p:spTree>
    <p:extLst>
      <p:ext uri="{BB962C8B-B14F-4D97-AF65-F5344CB8AC3E}">
        <p14:creationId xmlns:p14="http://schemas.microsoft.com/office/powerpoint/2010/main" val="378755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f88fc06bf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f88fc06bf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 am going to kick-off the discussion of subscription boxes.</a:t>
            </a:r>
            <a:endParaRPr/>
          </a:p>
        </p:txBody>
      </p:sp>
    </p:spTree>
    <p:extLst>
      <p:ext uri="{BB962C8B-B14F-4D97-AF65-F5344CB8AC3E}">
        <p14:creationId xmlns:p14="http://schemas.microsoft.com/office/powerpoint/2010/main" val="294785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49aa896e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49aa896e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28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f916cc6b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f916cc6b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original Teen box was a huge success &amp; I was so impressed by Melisa &amp; Allison’s creativity that I wanted to offer this program for adults too.    They generously shared all of their knowledge regarding the box vendor, registration process, record keeping and resources that I was able to hit the ground running and HPL Book Box for adults was rolled out in June 2018</a:t>
            </a:r>
            <a:br>
              <a:rPr lang="en"/>
            </a:br>
            <a:r>
              <a:rPr lang="en"/>
              <a:t>- Teen/Jr/Adult boxes are primarily the same from a logistical standpoint with the boxes we order, review cards used, tracking subscribers &amp; books on spreadsheets, etc.  - - - - -Some tweaking was done...such as changing the box size to accommodate bigger books (12x9x2 @ $2.79/box)  &amp; a color change to reflect our department. Other differences are in the presentation (tissue paper vs. confetti) and the types of “extras” that are included with the book.   I try to put 3 items in the box each month such as tea, individually wrapped chocolate or cookies, a small candle, bookmarks, and the occasional “bookish” sticker or a crafty item that I make myself.</a:t>
            </a:r>
            <a:br>
              <a:rPr lang="en"/>
            </a:br>
            <a:r>
              <a:rPr lang="en"/>
              <a:t>- I use Pinterest a lot when looking for ideas for the “extras”.   I also look at the websites for the fee based book boxes to see what they add...LitJoy, Once Upon A Book Box, The Bookish Box, etc.</a:t>
            </a:r>
            <a:br>
              <a:rPr lang="en"/>
            </a:br>
            <a:endParaRPr/>
          </a:p>
        </p:txBody>
      </p:sp>
    </p:spTree>
    <p:extLst>
      <p:ext uri="{BB962C8B-B14F-4D97-AF65-F5344CB8AC3E}">
        <p14:creationId xmlns:p14="http://schemas.microsoft.com/office/powerpoint/2010/main" val="975736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fb25b95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fb25b95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53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d313d47fe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When Melisa first came up with the idea to create the book boxes, she was hoping it would help the teen collection get higher circulation numbers and as a way to offer a more passive program since many teen patrons at HPL are too busy to attend regular library programming. </a:t>
            </a:r>
            <a:endParaRPr/>
          </a:p>
          <a:p>
            <a:pPr marL="457200" lvl="0" indent="-298450" algn="l" rtl="0">
              <a:spcBef>
                <a:spcPts val="0"/>
              </a:spcBef>
              <a:spcAft>
                <a:spcPts val="0"/>
              </a:spcAft>
              <a:buSzPts val="1100"/>
              <a:buChar char="-"/>
            </a:pPr>
            <a:r>
              <a:rPr lang="en"/>
              <a:t>Then I realized it could also be a really amazing RA tool, and that is when I thought of the Rating Card. This is my absolute favorite part of the boxes. </a:t>
            </a:r>
            <a:endParaRPr/>
          </a:p>
          <a:p>
            <a:pPr marL="457200" lvl="0" indent="-298450" algn="l" rtl="0">
              <a:spcBef>
                <a:spcPts val="0"/>
              </a:spcBef>
              <a:spcAft>
                <a:spcPts val="0"/>
              </a:spcAft>
              <a:buSzPts val="1100"/>
              <a:buChar char="-"/>
            </a:pPr>
            <a:r>
              <a:rPr lang="en"/>
              <a:t>Started with only stars then added comments. Duh moment. Picking out the books and reading the review cards is always a blast.</a:t>
            </a:r>
            <a:endParaRPr/>
          </a:p>
          <a:p>
            <a:pPr marL="457200" lvl="0" indent="-298450" algn="l" rtl="0">
              <a:spcBef>
                <a:spcPts val="0"/>
              </a:spcBef>
              <a:spcAft>
                <a:spcPts val="0"/>
              </a:spcAft>
              <a:buSzPts val="1100"/>
              <a:buChar char="-"/>
            </a:pPr>
            <a:r>
              <a:rPr lang="en"/>
              <a:t>I pick new and old books that I think the patron will enjoy. I generally stick to the genres they give me, but I do throw in a some surprises if I read a book and love it and think they would like it. Plus, maybe they haven’t tried that genre yet and they will find a new favorite! They will let me know on those review cards if they didn’t like something, which is great! </a:t>
            </a:r>
            <a:endParaRPr/>
          </a:p>
          <a:p>
            <a:pPr marL="0" lvl="0" indent="0" algn="l" rtl="0">
              <a:spcBef>
                <a:spcPts val="0"/>
              </a:spcBef>
              <a:spcAft>
                <a:spcPts val="0"/>
              </a:spcAft>
              <a:buNone/>
            </a:pPr>
            <a:endParaRPr/>
          </a:p>
          <a:p>
            <a:pPr marL="0" lvl="0" indent="0" algn="l" rtl="0">
              <a:spcBef>
                <a:spcPts val="0"/>
              </a:spcBef>
              <a:spcAft>
                <a:spcPts val="0"/>
              </a:spcAft>
              <a:buNone/>
            </a:pPr>
            <a:r>
              <a:rPr lang="en"/>
              <a:t>Most of the cards are positive, but any feedback is much appreciated. Some of my favorites.</a:t>
            </a:r>
            <a:endParaRPr/>
          </a:p>
          <a:p>
            <a:pPr marL="0" lvl="0" indent="0" algn="l" rtl="0">
              <a:spcBef>
                <a:spcPts val="0"/>
              </a:spcBef>
              <a:spcAft>
                <a:spcPts val="0"/>
              </a:spcAft>
              <a:buNone/>
            </a:pPr>
            <a:r>
              <a:rPr lang="en"/>
              <a:t>“Best one yet! I loved it!”</a:t>
            </a:r>
            <a:endParaRPr/>
          </a:p>
          <a:p>
            <a:pPr marL="0" lvl="0" indent="0" algn="l" rtl="0">
              <a:spcBef>
                <a:spcPts val="0"/>
              </a:spcBef>
              <a:spcAft>
                <a:spcPts val="0"/>
              </a:spcAft>
              <a:buNone/>
            </a:pPr>
            <a:r>
              <a:rPr lang="en"/>
              <a:t>“I liked the book so much I got my own copy.”</a:t>
            </a:r>
            <a:endParaRPr/>
          </a:p>
          <a:p>
            <a:pPr marL="0" lvl="0" indent="0" algn="l" rtl="0">
              <a:spcBef>
                <a:spcPts val="0"/>
              </a:spcBef>
              <a:spcAft>
                <a:spcPts val="0"/>
              </a:spcAft>
              <a:buNone/>
            </a:pPr>
            <a:r>
              <a:rPr lang="en"/>
              <a:t>“I stayed up all night reading this book. It captivated me. More books like this one!”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0" name="Google Shape;160;g4d313d47fe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601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d313d47fe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Subscription boxes for all ages? </a:t>
            </a:r>
            <a:endParaRPr/>
          </a:p>
          <a:p>
            <a:pPr marL="457200" lvl="0" indent="-298450" algn="l" rtl="0">
              <a:spcBef>
                <a:spcPts val="0"/>
              </a:spcBef>
              <a:spcAft>
                <a:spcPts val="0"/>
              </a:spcAft>
              <a:buSzPts val="1100"/>
              <a:buChar char="-"/>
            </a:pPr>
            <a:r>
              <a:rPr lang="en"/>
              <a:t>It’s a three month library version of a subscription box (like Owl Crate), where patrons register once every 3 months for a specially selected book according to the patron’s genre choices and interests/dislikes. They also receive some fun trinkets and candy. </a:t>
            </a:r>
            <a:endParaRPr/>
          </a:p>
          <a:p>
            <a:pPr marL="0" lvl="0" indent="0" algn="l" rtl="0">
              <a:spcBef>
                <a:spcPts val="0"/>
              </a:spcBef>
              <a:spcAft>
                <a:spcPts val="0"/>
              </a:spcAft>
              <a:buNone/>
            </a:pPr>
            <a:endParaRPr/>
          </a:p>
          <a:p>
            <a:pPr marL="0" lvl="0" indent="0" algn="l" rtl="0">
              <a:spcBef>
                <a:spcPts val="0"/>
              </a:spcBef>
              <a:spcAft>
                <a:spcPts val="0"/>
              </a:spcAft>
              <a:buNone/>
            </a:pPr>
            <a:r>
              <a:rPr lang="en"/>
              <a:t>When Melisa first came to me saying she wanted to create a teen book box, my first thought, “this is going to be a lot of work.” and then in the next second I got excited, and together we launched the first round of Teen Book Boxes for 6th -12th grade in December 2016. We started out with only 12 teens registering a month and now have 30+. Since it became so popular, we  then we kicked off Book Box Jr. in June 2018 for 4th and 5th graders. </a:t>
            </a:r>
            <a:endParaRPr/>
          </a:p>
          <a:p>
            <a:pPr marL="0" lvl="0" indent="0" algn="l" rtl="0">
              <a:spcBef>
                <a:spcPts val="0"/>
              </a:spcBef>
              <a:spcAft>
                <a:spcPts val="0"/>
              </a:spcAft>
              <a:buNone/>
            </a:pPr>
            <a:endParaRPr/>
          </a:p>
          <a:p>
            <a:pPr marL="0" lvl="0" indent="0" algn="l" rtl="0">
              <a:spcBef>
                <a:spcPts val="0"/>
              </a:spcBef>
              <a:spcAft>
                <a:spcPts val="0"/>
              </a:spcAft>
              <a:buNone/>
            </a:pPr>
            <a:r>
              <a:rPr lang="en"/>
              <a:t>Why book boxes? </a:t>
            </a:r>
            <a:endParaRPr/>
          </a:p>
          <a:p>
            <a:pPr marL="457200" lvl="0" indent="-298450" algn="l" rtl="0">
              <a:spcBef>
                <a:spcPts val="0"/>
              </a:spcBef>
              <a:spcAft>
                <a:spcPts val="0"/>
              </a:spcAft>
              <a:buSzPts val="1100"/>
              <a:buChar char="-"/>
            </a:pPr>
            <a:r>
              <a:rPr lang="en"/>
              <a:t>The boxes reach a group of patrons that don’t normally attend library programing, such as teen patrons that love to read, but due to sports, school, and other activities don’t have time to come to an organized library program at a set time.</a:t>
            </a:r>
            <a:endParaRPr/>
          </a:p>
          <a:p>
            <a:pPr marL="457200" lvl="0" indent="-298450" algn="l" rtl="0">
              <a:spcBef>
                <a:spcPts val="0"/>
              </a:spcBef>
              <a:spcAft>
                <a:spcPts val="0"/>
              </a:spcAft>
              <a:buSzPts val="1100"/>
              <a:buChar char="-"/>
            </a:pPr>
            <a:r>
              <a:rPr lang="en"/>
              <a:t>The boxes are a fun and unique way to conduct readers’ advisory.</a:t>
            </a:r>
            <a:endParaRPr/>
          </a:p>
          <a:p>
            <a:pPr marL="457200" lvl="0" indent="-298450" algn="l" rtl="0">
              <a:spcBef>
                <a:spcPts val="0"/>
              </a:spcBef>
              <a:spcAft>
                <a:spcPts val="0"/>
              </a:spcAft>
              <a:buSzPts val="1100"/>
              <a:buChar char="-"/>
            </a:pPr>
            <a:r>
              <a:rPr lang="en"/>
              <a:t>They can also help increase circulation stats on your collection, especially when you include books you think deserve more attention than they are getting.</a:t>
            </a:r>
            <a:endParaRPr/>
          </a:p>
        </p:txBody>
      </p:sp>
      <p:sp>
        <p:nvSpPr>
          <p:cNvPr id="173" name="Google Shape;173;g4d313d47fe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d313d47fe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Trinkets surrounded around a theme (food, space, Harry Potter, summer, narwhals, ect.) </a:t>
            </a:r>
            <a:endParaRPr/>
          </a:p>
          <a:p>
            <a:pPr marL="457200" lvl="0" indent="-298450" algn="l" rtl="0">
              <a:spcBef>
                <a:spcPts val="0"/>
              </a:spcBef>
              <a:spcAft>
                <a:spcPts val="0"/>
              </a:spcAft>
              <a:buSzPts val="1100"/>
              <a:buChar char="-"/>
            </a:pPr>
            <a:r>
              <a:rPr lang="en"/>
              <a:t>Bookmarks, pens, sticky notes, keychains, stickers, etc.</a:t>
            </a:r>
            <a:endParaRPr/>
          </a:p>
          <a:p>
            <a:pPr marL="457200" lvl="0" indent="-298450" algn="l" rtl="0">
              <a:spcBef>
                <a:spcPts val="0"/>
              </a:spcBef>
              <a:spcAft>
                <a:spcPts val="0"/>
              </a:spcAft>
              <a:buSzPts val="1100"/>
              <a:buChar char="-"/>
            </a:pPr>
            <a:r>
              <a:rPr lang="en"/>
              <a:t>Of course, candy! </a:t>
            </a:r>
            <a:endParaRPr/>
          </a:p>
          <a:p>
            <a:pPr marL="457200" lvl="0" indent="-298450" algn="l" rtl="0">
              <a:spcBef>
                <a:spcPts val="0"/>
              </a:spcBef>
              <a:spcAft>
                <a:spcPts val="0"/>
              </a:spcAft>
              <a:buSzPts val="1100"/>
              <a:buChar char="-"/>
            </a:pPr>
            <a:r>
              <a:rPr lang="en"/>
              <a:t>A review card to rate their book. - I will talk about in a second</a:t>
            </a:r>
            <a:endParaRPr/>
          </a:p>
          <a:p>
            <a:pPr marL="457200" lvl="0" indent="-298450" algn="l" rtl="0">
              <a:spcBef>
                <a:spcPts val="0"/>
              </a:spcBef>
              <a:spcAft>
                <a:spcPts val="0"/>
              </a:spcAft>
              <a:buSzPts val="1100"/>
              <a:buChar char="-"/>
            </a:pPr>
            <a:r>
              <a:rPr lang="en"/>
              <a:t>Crinkle paper to jazz it up. I use fun tissue paper at Schaumburg.</a:t>
            </a:r>
            <a:endParaRPr/>
          </a:p>
        </p:txBody>
      </p:sp>
      <p:sp>
        <p:nvSpPr>
          <p:cNvPr id="180" name="Google Shape;180;g4d313d47fe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8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dirty="0"/>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dirty="0"/>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19660364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3091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93829"/>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426183337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dirty="0"/>
              <a:t>Click icon to add picture</a:t>
            </a:r>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Tree>
    <p:extLst>
      <p:ext uri="{BB962C8B-B14F-4D97-AF65-F5344CB8AC3E}">
        <p14:creationId xmlns:p14="http://schemas.microsoft.com/office/powerpoint/2010/main" val="3559123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7680215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72604770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365320762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dirty="0"/>
              <a:t>Click icon to add table</a:t>
            </a:r>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22915746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dirty="0"/>
              <a:t>Click icon to add picture</a:t>
            </a:r>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dirty="0"/>
              <a:t>Click icon to add picture</a:t>
            </a:r>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dirty="0"/>
              <a:t>Click icon to add picture</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66959362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47987188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dirty="0"/>
              <a:t>Click icon to add chart</a:t>
            </a:r>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897054596"/>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dirty="0"/>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dirty="0"/>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1935530853"/>
      </p:ext>
    </p:extLst>
  </p:cSld>
  <p:clrMapOvr>
    <a:masterClrMapping/>
  </p:clrMapOvr>
  <p:extLst>
    <p:ext uri="{DCECCB84-F9BA-43D5-87BE-67443E8EF086}">
      <p15:sldGuideLst xmlns:p15="http://schemas.microsoft.com/office/powerpoint/2012/main">
        <p15:guide id="4" orient="horz" pos="5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163980351"/>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dirty="0"/>
              <a:t>Click icon to add picture</a:t>
            </a:r>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dirty="0"/>
              <a:t>Click icon to add picture</a:t>
            </a:r>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a:t>Click to edit Master title style</a:t>
            </a:r>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164116236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dirty="0"/>
              <a:t>Click icon to add picture</a:t>
            </a:r>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2046297304"/>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3013157679"/>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11/12/2019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dirty="0"/>
              <a:t>Click icon to add picture</a:t>
            </a:r>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dirty="0"/>
              <a:t>Click icon to add picture</a:t>
            </a:r>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dirty="0"/>
              <a:t>Click icon to add picture</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772765757"/>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34179879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423168019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Tree>
    <p:extLst>
      <p:ext uri="{BB962C8B-B14F-4D97-AF65-F5344CB8AC3E}">
        <p14:creationId xmlns:p14="http://schemas.microsoft.com/office/powerpoint/2010/main" val="386601203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11598894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dirty="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43208155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dirty="0"/>
              <a:t>Click icon to add picture</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82836445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a:t>Click to edit Master title style</a:t>
            </a:r>
          </a:p>
        </p:txBody>
      </p:sp>
    </p:spTree>
    <p:extLst>
      <p:ext uri="{BB962C8B-B14F-4D97-AF65-F5344CB8AC3E}">
        <p14:creationId xmlns:p14="http://schemas.microsoft.com/office/powerpoint/2010/main" val="4200028303"/>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Tree>
    <p:extLst>
      <p:ext uri="{BB962C8B-B14F-4D97-AF65-F5344CB8AC3E}">
        <p14:creationId xmlns:p14="http://schemas.microsoft.com/office/powerpoint/2010/main" val="161181104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1985006598"/>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noProof="0" dirty="0"/>
              <a:t>ADD A FOOADDTER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noProof="0" smtClean="0"/>
              <a:pPr/>
              <a:t>‹#›</a:t>
            </a:fld>
            <a:endParaRPr lang="en-US" noProof="0" dirty="0"/>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a:t>Click to edit Master title style</a:t>
            </a:r>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867728691"/>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dirty="0"/>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dirty="0"/>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dirty="0"/>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dirty="0"/>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706827135"/>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5D21-629C-42AD-B1C1-1C1EEA29B8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85129-89DD-4BE9-82A2-DAA82D9F0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75D0F7-574E-409E-BDF8-DE125F21453C}"/>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5" name="Footer Placeholder 4">
            <a:extLst>
              <a:ext uri="{FF2B5EF4-FFF2-40B4-BE49-F238E27FC236}">
                <a16:creationId xmlns:a16="http://schemas.microsoft.com/office/drawing/2014/main" id="{8AC77297-F313-4B03-8A60-94229F350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D117B-446D-4FEF-80DB-66C28FECBC35}"/>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3791101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C7A6-6203-47CF-A939-4518FA8C2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F4E4C-F822-4698-A32F-280B74BAB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36E49-3724-41B8-9238-7C7AED0753AC}"/>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5" name="Footer Placeholder 4">
            <a:extLst>
              <a:ext uri="{FF2B5EF4-FFF2-40B4-BE49-F238E27FC236}">
                <a16:creationId xmlns:a16="http://schemas.microsoft.com/office/drawing/2014/main" id="{BF955785-836D-41A6-9DA2-B3077D33B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93D6-3DED-4091-A92D-40152C2D349C}"/>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2595648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3DD-05CC-4875-BDAF-58C0B5CFF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04EE71-A915-4521-9741-A8F44AC30B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85C55-AE30-4AA9-9AF1-3B58BA5CE9CB}"/>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5" name="Footer Placeholder 4">
            <a:extLst>
              <a:ext uri="{FF2B5EF4-FFF2-40B4-BE49-F238E27FC236}">
                <a16:creationId xmlns:a16="http://schemas.microsoft.com/office/drawing/2014/main" id="{2E50C326-5B1A-4796-B102-C48032326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C4F39-C8E7-4D82-89FB-71550DC3C805}"/>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2372580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F234-7C41-4AC6-AEB0-6C32A673B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EDAF3A-5A88-45E3-BFB5-07007FEB4E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95B0F8-5875-4000-B08C-5263E9EB11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D0A56E-2338-4451-BFAD-0C9DCE928EE1}"/>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6" name="Footer Placeholder 5">
            <a:extLst>
              <a:ext uri="{FF2B5EF4-FFF2-40B4-BE49-F238E27FC236}">
                <a16:creationId xmlns:a16="http://schemas.microsoft.com/office/drawing/2014/main" id="{E98297FD-9276-4061-A36B-F1092AD90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8B21F-52A7-4945-88D8-491129EA7165}"/>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998814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3D01C-2A38-4E74-9906-1A7824B2D6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15F5B4-CA4C-4C32-8801-A4B108303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C89EEA-2F22-43B7-807B-1D54713665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5EB2F-33A1-4B66-9AD1-E10E6BE38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60BB8-A1EA-4F88-B36C-5DF03A1186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B0F69-D776-4954-9420-055664895DD8}"/>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8" name="Footer Placeholder 7">
            <a:extLst>
              <a:ext uri="{FF2B5EF4-FFF2-40B4-BE49-F238E27FC236}">
                <a16:creationId xmlns:a16="http://schemas.microsoft.com/office/drawing/2014/main" id="{2DA5466F-F36D-44B3-83B2-314F7FDDB7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D34300-5760-4320-807A-7606EA0222D8}"/>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419163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80961137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3867-258F-4FB6-9B1C-923BE8991F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3F79D-7181-4748-AA42-25D2723FBBDF}"/>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4" name="Footer Placeholder 3">
            <a:extLst>
              <a:ext uri="{FF2B5EF4-FFF2-40B4-BE49-F238E27FC236}">
                <a16:creationId xmlns:a16="http://schemas.microsoft.com/office/drawing/2014/main" id="{7476943A-70D2-466C-9EC2-D1EEC66D4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42571D-5E44-4A79-8EBD-735A33FEA3A7}"/>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812902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A71BF-0E90-44AE-8971-58D3E34EB9C2}"/>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3" name="Footer Placeholder 2">
            <a:extLst>
              <a:ext uri="{FF2B5EF4-FFF2-40B4-BE49-F238E27FC236}">
                <a16:creationId xmlns:a16="http://schemas.microsoft.com/office/drawing/2014/main" id="{AC16A594-DDC6-4547-A084-80C5F64FCA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67A00-7293-4802-9728-232FACE3B21B}"/>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355062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3889-2CC8-4756-AED2-1B3F612D9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76777-70A1-4CE8-865A-36E670DB2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18BC5A-771C-4162-B257-4AE9667DA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40C50-A77E-4B1D-BBD3-BB2F0038BD5C}"/>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6" name="Footer Placeholder 5">
            <a:extLst>
              <a:ext uri="{FF2B5EF4-FFF2-40B4-BE49-F238E27FC236}">
                <a16:creationId xmlns:a16="http://schemas.microsoft.com/office/drawing/2014/main" id="{E39FEFE8-63B6-40DF-90B0-E9083559D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E2C1-6976-401A-B0A2-C6D6C7EC5E75}"/>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1666107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5549-2859-402B-A799-F6272BD44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F8E90E-7415-4CD0-8008-A853643ED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06B304-60F8-4B97-A63B-CCF30A632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3A494-6F83-420C-B5C2-E8FFB442C91E}"/>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6" name="Footer Placeholder 5">
            <a:extLst>
              <a:ext uri="{FF2B5EF4-FFF2-40B4-BE49-F238E27FC236}">
                <a16:creationId xmlns:a16="http://schemas.microsoft.com/office/drawing/2014/main" id="{C31ADA49-6683-49E0-B5B2-0471B6BD6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F01D3-9E8C-40BA-AF38-BA9EBD081510}"/>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2036868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D38D-652B-4973-A1E5-14C897BFC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8F65E-8337-48B2-96AF-8D9F8080CA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2D084-0980-416B-BDE2-EE5CED964066}"/>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5" name="Footer Placeholder 4">
            <a:extLst>
              <a:ext uri="{FF2B5EF4-FFF2-40B4-BE49-F238E27FC236}">
                <a16:creationId xmlns:a16="http://schemas.microsoft.com/office/drawing/2014/main" id="{57B4913D-16ED-4C7B-B4D7-BAF17691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5D8B5-E022-406D-9751-3DC445AA0B8E}"/>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1297638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B67BF9-7E78-4AA6-A567-647037FCF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4A898F-B9E0-4CA3-9F31-706B20D385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E65C2-4B2E-4BCF-92E6-7EDAFC51C95F}"/>
              </a:ext>
            </a:extLst>
          </p:cNvPr>
          <p:cNvSpPr>
            <a:spLocks noGrp="1"/>
          </p:cNvSpPr>
          <p:nvPr>
            <p:ph type="dt" sz="half" idx="10"/>
          </p:nvPr>
        </p:nvSpPr>
        <p:spPr/>
        <p:txBody>
          <a:bodyPr/>
          <a:lstStyle/>
          <a:p>
            <a:fld id="{991EC659-C755-4682-A406-ADFF72B86F81}" type="datetimeFigureOut">
              <a:rPr lang="en-US" smtClean="0"/>
              <a:t>11/12/2019</a:t>
            </a:fld>
            <a:endParaRPr lang="en-US"/>
          </a:p>
        </p:txBody>
      </p:sp>
      <p:sp>
        <p:nvSpPr>
          <p:cNvPr id="5" name="Footer Placeholder 4">
            <a:extLst>
              <a:ext uri="{FF2B5EF4-FFF2-40B4-BE49-F238E27FC236}">
                <a16:creationId xmlns:a16="http://schemas.microsoft.com/office/drawing/2014/main" id="{654AB490-C39D-43BB-B4CE-4EE89E4BC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0A68F-7A3C-4502-B50C-F660F90ACD7A}"/>
              </a:ext>
            </a:extLst>
          </p:cNvPr>
          <p:cNvSpPr>
            <a:spLocks noGrp="1"/>
          </p:cNvSpPr>
          <p:nvPr>
            <p:ph type="sldNum" sz="quarter" idx="12"/>
          </p:nvPr>
        </p:nvSpPr>
        <p:spPr/>
        <p:txBody>
          <a:bodyPr/>
          <a:lstStyle/>
          <a:p>
            <a:fld id="{1994E232-6CC7-4E59-9926-885BE1FA5CAB}" type="slidenum">
              <a:rPr lang="en-US" smtClean="0"/>
              <a:t>‹#›</a:t>
            </a:fld>
            <a:endParaRPr lang="en-US"/>
          </a:p>
        </p:txBody>
      </p:sp>
    </p:spTree>
    <p:extLst>
      <p:ext uri="{BB962C8B-B14F-4D97-AF65-F5344CB8AC3E}">
        <p14:creationId xmlns:p14="http://schemas.microsoft.com/office/powerpoint/2010/main" val="344401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8309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9110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1" name="Google Shape;71;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765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76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noProof="0" smtClean="0"/>
              <a:t>11/12/2019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dirty="0"/>
              <a:t>Click icon to add picture</a:t>
            </a:r>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50992851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4" name="Google Shape;84;p18"/>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6" name="Google Shape;86;p18"/>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3541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7703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5076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80086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8158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7915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005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noProof="0" smtClean="0"/>
              <a:t>11/12/2019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dirty="0"/>
              <a:t>Click icon to add picture</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dirty="0"/>
              <a:t>Click icon to add picture</a:t>
            </a:r>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dirty="0"/>
              <a:t>Click icon to add picture</a:t>
            </a:r>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dirty="0"/>
              <a:t>Click icon to add picture</a:t>
            </a:r>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240834853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11/12/2019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dirty="0"/>
              <a:t>Click icon to add picture</a:t>
            </a:r>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dirty="0"/>
              <a:t>Click icon to add picture</a:t>
            </a:r>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dirty="0"/>
              <a:t>Click icon to add picture</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526567414"/>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11441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noProof="0" smtClean="0"/>
              <a:t>11/12/2019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a:t>Click icon to add picture</a:t>
            </a:r>
          </a:p>
        </p:txBody>
      </p:sp>
    </p:spTree>
    <p:extLst>
      <p:ext uri="{BB962C8B-B14F-4D97-AF65-F5344CB8AC3E}">
        <p14:creationId xmlns:p14="http://schemas.microsoft.com/office/powerpoint/2010/main" val="41025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noProof="0" smtClean="0"/>
              <a:t>11/12/2019</a:t>
            </a:fld>
            <a:endParaRPr lang="en-US" noProof="0" dirty="0"/>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noProof="0" smtClean="0"/>
              <a:pPr/>
              <a:t>‹#›</a:t>
            </a:fld>
            <a:endParaRPr lang="en-US" noProof="0"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9" r:id="rId6"/>
    <p:sldLayoutId id="2147483662" r:id="rId7"/>
    <p:sldLayoutId id="2147483667" r:id="rId8"/>
    <p:sldLayoutId id="2147483668" r:id="rId9"/>
    <p:sldLayoutId id="2147483654"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 id="2147483684" r:id="rId24"/>
    <p:sldLayoutId id="2147483687" r:id="rId25"/>
    <p:sldLayoutId id="2147483688" r:id="rId26"/>
    <p:sldLayoutId id="2147483696" r:id="rId27"/>
    <p:sldLayoutId id="2147483693" r:id="rId28"/>
    <p:sldLayoutId id="2147483692" r:id="rId29"/>
    <p:sldLayoutId id="2147483694" r:id="rId30"/>
    <p:sldLayoutId id="2147483686" r:id="rId31"/>
    <p:sldLayoutId id="2147483695" r:id="rId32"/>
    <p:sldLayoutId id="2147483690" r:id="rId33"/>
    <p:sldLayoutId id="2147483685" r:id="rId3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901F9-0870-423A-9D7E-D964D46564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A0F75-83B3-4395-9764-D60780947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F53B5-3AC4-4978-9684-D2C8B6836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EC659-C755-4682-A406-ADFF72B86F81}" type="datetimeFigureOut">
              <a:rPr lang="en-US" smtClean="0"/>
              <a:t>11/12/2019</a:t>
            </a:fld>
            <a:endParaRPr lang="en-US"/>
          </a:p>
        </p:txBody>
      </p:sp>
      <p:sp>
        <p:nvSpPr>
          <p:cNvPr id="5" name="Footer Placeholder 4">
            <a:extLst>
              <a:ext uri="{FF2B5EF4-FFF2-40B4-BE49-F238E27FC236}">
                <a16:creationId xmlns:a16="http://schemas.microsoft.com/office/drawing/2014/main" id="{B51EA9AF-E6A1-4018-894B-91E2CEDD12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EA3FC4-C16A-4B7C-973B-F633E47A6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4E232-6CC7-4E59-9926-885BE1FA5CAB}" type="slidenum">
              <a:rPr lang="en-US" smtClean="0"/>
              <a:t>‹#›</a:t>
            </a:fld>
            <a:endParaRPr lang="en-US"/>
          </a:p>
        </p:txBody>
      </p:sp>
    </p:spTree>
    <p:extLst>
      <p:ext uri="{BB962C8B-B14F-4D97-AF65-F5344CB8AC3E}">
        <p14:creationId xmlns:p14="http://schemas.microsoft.com/office/powerpoint/2010/main" val="2296323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032831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m-i-k-e/4870747500/in/photolist-D65apt-6EVT5A-6EVSNJ-6ERHrp-9aSQKE-7avGCw-9aSJUu-8qmQb2-8qmJDB-8qpRxb-8qmGst-8qpRJ3-8qmJgT-8qpQRE-8qpRYG-8qmJTc-8qpRDm-8qmJwv-8qpRcE-9aSR3j-8qpRhG-8qmFRi-8qmHya-8qmJAc-8qpR1w-6ERHEn-8qpPKm-8qpPzy-8qpQUU-8qpQdW-8qpQKE-LDV2i-8qpSgN-8qmG1n/" TargetMode="External"/><Relationship Id="rId2" Type="http://schemas.openxmlformats.org/officeDocument/2006/relationships/image" Target="../media/image18.jpg"/><Relationship Id="rId1" Type="http://schemas.openxmlformats.org/officeDocument/2006/relationships/slideLayout" Target="../slideLayouts/slideLayout36.xml"/><Relationship Id="rId5" Type="http://schemas.openxmlformats.org/officeDocument/2006/relationships/hyperlink" Target="https://creativecommons.org/licenses/by/2.0/" TargetMode="External"/><Relationship Id="rId4" Type="http://schemas.openxmlformats.org/officeDocument/2006/relationships/hyperlink" Target="https://www.flickr.com/photos/m-i-k-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22.jp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hyperlink" Target="mailto:eborsa@hinsdalelibrary.info" TargetMode="External"/><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46.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54.jpg"/><Relationship Id="rId5" Type="http://schemas.openxmlformats.org/officeDocument/2006/relationships/image" Target="../media/image53.gif"/><Relationship Id="rId4" Type="http://schemas.openxmlformats.org/officeDocument/2006/relationships/image" Target="../media/image52.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D9BB4A7-CAD8-4F37-B282-CE7BA88630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8724" y="457200"/>
            <a:ext cx="11274551" cy="5943600"/>
          </a:xfrm>
        </p:spPr>
      </p:pic>
      <p:sp>
        <p:nvSpPr>
          <p:cNvPr id="2" name="Rectangle 1"/>
          <p:cNvSpPr/>
          <p:nvPr/>
        </p:nvSpPr>
        <p:spPr>
          <a:xfrm>
            <a:off x="458724" y="457200"/>
            <a:ext cx="11274551" cy="5943600"/>
          </a:xfrm>
          <a:prstGeom prst="rect">
            <a:avLst/>
          </a:prstGeom>
          <a:gradFill>
            <a:gsLst>
              <a:gs pos="0">
                <a:srgbClr val="6D3B4F">
                  <a:alpha val="68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2BC59-134D-4AFC-B52F-67591CAB8762}"/>
              </a:ext>
            </a:extLst>
          </p:cNvPr>
          <p:cNvSpPr>
            <a:spLocks noGrp="1"/>
          </p:cNvSpPr>
          <p:nvPr>
            <p:ph type="ctrTitle"/>
          </p:nvPr>
        </p:nvSpPr>
        <p:spPr/>
        <p:txBody>
          <a:bodyPr/>
          <a:lstStyle/>
          <a:p>
            <a:r>
              <a:rPr lang="en-US" dirty="0"/>
              <a:t>New Way RA</a:t>
            </a:r>
          </a:p>
        </p:txBody>
      </p:sp>
      <p:sp>
        <p:nvSpPr>
          <p:cNvPr id="5" name="Subtitle 4">
            <a:extLst>
              <a:ext uri="{FF2B5EF4-FFF2-40B4-BE49-F238E27FC236}">
                <a16:creationId xmlns:a16="http://schemas.microsoft.com/office/drawing/2014/main" id="{B39A2B74-3287-4C03-80AF-662CC92EF148}"/>
              </a:ext>
            </a:extLst>
          </p:cNvPr>
          <p:cNvSpPr>
            <a:spLocks noGrp="1"/>
          </p:cNvSpPr>
          <p:nvPr>
            <p:ph type="subTitle" idx="1"/>
          </p:nvPr>
        </p:nvSpPr>
        <p:spPr>
          <a:xfrm>
            <a:off x="458724" y="4601258"/>
            <a:ext cx="11274552" cy="1799542"/>
          </a:xfrm>
          <a:solidFill>
            <a:schemeClr val="accent1">
              <a:alpha val="50000"/>
            </a:schemeClr>
          </a:solidFill>
        </p:spPr>
        <p:txBody>
          <a:bodyPr/>
          <a:lstStyle/>
          <a:p>
            <a:r>
              <a:rPr lang="en-US" dirty="0"/>
              <a:t>Jez Layman—Indian </a:t>
            </a:r>
            <a:r>
              <a:rPr lang="en-US" dirty="0">
                <a:cs typeface="Calibri"/>
              </a:rPr>
              <a:t>Prairie Public Library</a:t>
            </a:r>
          </a:p>
          <a:p>
            <a:r>
              <a:rPr lang="en-US" dirty="0">
                <a:cs typeface="Calibri"/>
              </a:rPr>
              <a:t>Stacey Peterson – Batavia Public Library</a:t>
            </a:r>
          </a:p>
          <a:p>
            <a:r>
              <a:rPr lang="en-US" dirty="0">
                <a:cs typeface="Calibri"/>
              </a:rPr>
              <a:t>Emily </a:t>
            </a:r>
            <a:r>
              <a:rPr lang="en-US" dirty="0" err="1">
                <a:cs typeface="Calibri"/>
              </a:rPr>
              <a:t>Borsa</a:t>
            </a:r>
            <a:r>
              <a:rPr lang="en-US" dirty="0">
                <a:cs typeface="Calibri"/>
              </a:rPr>
              <a:t> – Hinsdale Public Library</a:t>
            </a:r>
          </a:p>
        </p:txBody>
      </p:sp>
    </p:spTree>
    <p:extLst>
      <p:ext uri="{BB962C8B-B14F-4D97-AF65-F5344CB8AC3E}">
        <p14:creationId xmlns:p14="http://schemas.microsoft.com/office/powerpoint/2010/main" val="16702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11" name="Rectangle 10"/>
          <p:cNvSpPr/>
          <p:nvPr/>
        </p:nvSpPr>
        <p:spPr>
          <a:xfrm>
            <a:off x="729674" y="742868"/>
            <a:ext cx="10714182" cy="542702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p:txBody>
          <a:bodyPr/>
          <a:lstStyle/>
          <a:p>
            <a:r>
              <a:rPr lang="en-US" dirty="0" smtClean="0"/>
              <a:t>Book Buzz for </a:t>
            </a:r>
            <a:br>
              <a:rPr lang="en-US" dirty="0" smtClean="0"/>
            </a:br>
            <a:r>
              <a:rPr lang="en-US" dirty="0" smtClean="0"/>
              <a:t>Book Clubs</a:t>
            </a:r>
            <a:endParaRPr lang="en-US"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7" y="2519479"/>
            <a:ext cx="5492614" cy="3874894"/>
          </a:xfrm>
        </p:spPr>
        <p:txBody>
          <a:bodyPr>
            <a:normAutofit/>
          </a:bodyPr>
          <a:lstStyle/>
          <a:p>
            <a:r>
              <a:rPr lang="en-US" sz="1800" dirty="0" smtClean="0">
                <a:solidFill>
                  <a:schemeClr val="tx2"/>
                </a:solidFill>
              </a:rPr>
              <a:t>2-3 staff members book talk suggestions for book clubs</a:t>
            </a:r>
          </a:p>
          <a:p>
            <a:r>
              <a:rPr lang="en-US" sz="1800" dirty="0" smtClean="0">
                <a:solidFill>
                  <a:schemeClr val="tx2"/>
                </a:solidFill>
              </a:rPr>
              <a:t>Covers, title/author info, synopsis, keywords, why book clubs would like it</a:t>
            </a:r>
          </a:p>
          <a:p>
            <a:r>
              <a:rPr lang="en-US" sz="1800" dirty="0" smtClean="0">
                <a:solidFill>
                  <a:schemeClr val="tx2"/>
                </a:solidFill>
              </a:rPr>
              <a:t>Highlights staff expertise</a:t>
            </a:r>
          </a:p>
          <a:p>
            <a:r>
              <a:rPr lang="en-US" sz="1800" dirty="0" smtClean="0">
                <a:solidFill>
                  <a:schemeClr val="tx2"/>
                </a:solidFill>
              </a:rPr>
              <a:t>Promote book club resources – staff will pull together author information, reviews, and discussion questions</a:t>
            </a:r>
          </a:p>
          <a:p>
            <a:r>
              <a:rPr lang="en-US" sz="1800" dirty="0" smtClean="0">
                <a:solidFill>
                  <a:schemeClr val="tx2"/>
                </a:solidFill>
              </a:rPr>
              <a:t>Invite all book clubs that request books from the library</a:t>
            </a:r>
          </a:p>
          <a:p>
            <a:r>
              <a:rPr lang="en-US" sz="1800" dirty="0" smtClean="0">
                <a:solidFill>
                  <a:schemeClr val="tx2"/>
                </a:solidFill>
              </a:rPr>
              <a:t>Attendees share their favorites from the last </a:t>
            </a:r>
            <a:r>
              <a:rPr lang="en-US" sz="1800" dirty="0" smtClean="0">
                <a:solidFill>
                  <a:schemeClr val="tx2"/>
                </a:solidFill>
              </a:rPr>
              <a:t>year, which staff will compile and email to everyone</a:t>
            </a:r>
            <a:endParaRPr lang="en-US" sz="1800" dirty="0" smtClean="0">
              <a:solidFill>
                <a:schemeClr val="tx2"/>
              </a:solidFill>
            </a:endParaRPr>
          </a:p>
          <a:p>
            <a:r>
              <a:rPr lang="en-US" sz="1800" dirty="0" smtClean="0">
                <a:solidFill>
                  <a:schemeClr val="tx2"/>
                </a:solidFill>
              </a:rPr>
              <a:t>Group shares how to have a great discussion (wine) and how to handle difficult topics or “problem” members</a:t>
            </a:r>
            <a:endParaRPr lang="en-US" sz="1800" dirty="0">
              <a:solidFill>
                <a:schemeClr val="tx2"/>
              </a:solidFill>
            </a:endParaRPr>
          </a:p>
          <a:p>
            <a:endParaRPr lang="en-US" dirty="0"/>
          </a:p>
        </p:txBody>
      </p:sp>
      <p:pic>
        <p:nvPicPr>
          <p:cNvPr id="21" name="Picture Placeholder 20">
            <a:extLst>
              <a:ext uri="{FF2B5EF4-FFF2-40B4-BE49-F238E27FC236}">
                <a16:creationId xmlns:a16="http://schemas.microsoft.com/office/drawing/2014/main" id="{337A6F9C-1D92-4870-BEBA-8D198AB7521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6833111" y="591015"/>
            <a:ext cx="4394593" cy="5687122"/>
          </a:xfrm>
        </p:spPr>
      </p:pic>
    </p:spTree>
    <p:extLst>
      <p:ext uri="{BB962C8B-B14F-4D97-AF65-F5344CB8AC3E}">
        <p14:creationId xmlns:p14="http://schemas.microsoft.com/office/powerpoint/2010/main" val="1083471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11" name="Rectangle 10"/>
          <p:cNvSpPr/>
          <p:nvPr/>
        </p:nvSpPr>
        <p:spPr>
          <a:xfrm>
            <a:off x="729674" y="742868"/>
            <a:ext cx="10714182" cy="542702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30127" y="1518141"/>
            <a:ext cx="3020904" cy="1001338"/>
          </a:xfrm>
        </p:spPr>
        <p:txBody>
          <a:bodyPr>
            <a:normAutofit fontScale="90000"/>
          </a:bodyPr>
          <a:lstStyle/>
          <a:p>
            <a:r>
              <a:rPr lang="en-US" dirty="0" smtClean="0"/>
              <a:t>Continue using information after the program!</a:t>
            </a:r>
            <a:endParaRPr lang="en-US"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7" y="2628901"/>
            <a:ext cx="3157893" cy="3765472"/>
          </a:xfrm>
        </p:spPr>
        <p:txBody>
          <a:bodyPr>
            <a:normAutofit/>
          </a:bodyPr>
          <a:lstStyle/>
          <a:p>
            <a:r>
              <a:rPr lang="en-US" sz="1800" dirty="0" smtClean="0">
                <a:solidFill>
                  <a:schemeClr val="tx2"/>
                </a:solidFill>
              </a:rPr>
              <a:t>You can use patron-generated content, too!</a:t>
            </a:r>
          </a:p>
          <a:p>
            <a:r>
              <a:rPr lang="en-US" sz="1800" dirty="0" smtClean="0">
                <a:solidFill>
                  <a:schemeClr val="tx2"/>
                </a:solidFill>
              </a:rPr>
              <a:t>Compile a list of the most requested book club titles and the ones patrons said made for great discussions.</a:t>
            </a:r>
          </a:p>
          <a:p>
            <a:r>
              <a:rPr lang="en-US" sz="1800" dirty="0" smtClean="0">
                <a:solidFill>
                  <a:schemeClr val="tx2"/>
                </a:solidFill>
              </a:rPr>
              <a:t>Leave off any titles that would be too difficult to obtain enough copies for a book club.</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730" y="575716"/>
            <a:ext cx="7455836" cy="5761327"/>
          </a:xfrm>
          <a:prstGeom prst="rect">
            <a:avLst/>
          </a:prstGeom>
        </p:spPr>
      </p:pic>
    </p:spTree>
    <p:extLst>
      <p:ext uri="{BB962C8B-B14F-4D97-AF65-F5344CB8AC3E}">
        <p14:creationId xmlns:p14="http://schemas.microsoft.com/office/powerpoint/2010/main" val="3116616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45">
            <a:extLst>
              <a:ext uri="{FF2B5EF4-FFF2-40B4-BE49-F238E27FC236}">
                <a16:creationId xmlns:a16="http://schemas.microsoft.com/office/drawing/2014/main" id="{A495F8E3-5243-4F02-AC53-F05721B353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47">
            <a:extLst>
              <a:ext uri="{FF2B5EF4-FFF2-40B4-BE49-F238E27FC236}">
                <a16:creationId xmlns:a16="http://schemas.microsoft.com/office/drawing/2014/main" id="{45280F9F-2129-4B35-86B4-8A4267DFA30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9" name="Freeform 5">
              <a:extLst>
                <a:ext uri="{FF2B5EF4-FFF2-40B4-BE49-F238E27FC236}">
                  <a16:creationId xmlns:a16="http://schemas.microsoft.com/office/drawing/2014/main" id="{079E950F-26FD-49A5-8CFB-664703BE51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6">
              <a:extLst>
                <a:ext uri="{FF2B5EF4-FFF2-40B4-BE49-F238E27FC236}">
                  <a16:creationId xmlns:a16="http://schemas.microsoft.com/office/drawing/2014/main" id="{A957C5C2-2E01-464B-97B4-1981AF0523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7">
              <a:extLst>
                <a:ext uri="{FF2B5EF4-FFF2-40B4-BE49-F238E27FC236}">
                  <a16:creationId xmlns:a16="http://schemas.microsoft.com/office/drawing/2014/main" id="{53B7BE02-9D75-4EBB-879B-D7B75937FC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2" name="Freeform 8">
              <a:extLst>
                <a:ext uri="{FF2B5EF4-FFF2-40B4-BE49-F238E27FC236}">
                  <a16:creationId xmlns:a16="http://schemas.microsoft.com/office/drawing/2014/main" id="{0D9536D6-02B7-4110-BF2B-17B08DDFE70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9">
              <a:extLst>
                <a:ext uri="{FF2B5EF4-FFF2-40B4-BE49-F238E27FC236}">
                  <a16:creationId xmlns:a16="http://schemas.microsoft.com/office/drawing/2014/main" id="{ADA6B83F-32F5-4D8C-AA2F-53A4FA1252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0">
              <a:extLst>
                <a:ext uri="{FF2B5EF4-FFF2-40B4-BE49-F238E27FC236}">
                  <a16:creationId xmlns:a16="http://schemas.microsoft.com/office/drawing/2014/main" id="{AE2FF24D-C357-4073-8093-410279D42F0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1">
              <a:extLst>
                <a:ext uri="{FF2B5EF4-FFF2-40B4-BE49-F238E27FC236}">
                  <a16:creationId xmlns:a16="http://schemas.microsoft.com/office/drawing/2014/main" id="{7A7D5D9E-853D-4831-B45D-ED773133B8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2">
              <a:extLst>
                <a:ext uri="{FF2B5EF4-FFF2-40B4-BE49-F238E27FC236}">
                  <a16:creationId xmlns:a16="http://schemas.microsoft.com/office/drawing/2014/main" id="{5D185781-4FC4-4AF1-B231-942FDE96348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3">
              <a:extLst>
                <a:ext uri="{FF2B5EF4-FFF2-40B4-BE49-F238E27FC236}">
                  <a16:creationId xmlns:a16="http://schemas.microsoft.com/office/drawing/2014/main" id="{CC270413-B0D3-4A07-BD1B-E9254A9892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4">
              <a:extLst>
                <a:ext uri="{FF2B5EF4-FFF2-40B4-BE49-F238E27FC236}">
                  <a16:creationId xmlns:a16="http://schemas.microsoft.com/office/drawing/2014/main" id="{2C47358D-4669-406F-AC20-6D169951BE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15">
              <a:extLst>
                <a:ext uri="{FF2B5EF4-FFF2-40B4-BE49-F238E27FC236}">
                  <a16:creationId xmlns:a16="http://schemas.microsoft.com/office/drawing/2014/main" id="{328C9057-3C8A-45CB-A084-4AD4535CDC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16">
              <a:extLst>
                <a:ext uri="{FF2B5EF4-FFF2-40B4-BE49-F238E27FC236}">
                  <a16:creationId xmlns:a16="http://schemas.microsoft.com/office/drawing/2014/main" id="{D204A0F9-30D5-4D9E-9019-95DEDCFFE84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1" name="Freeform 17">
              <a:extLst>
                <a:ext uri="{FF2B5EF4-FFF2-40B4-BE49-F238E27FC236}">
                  <a16:creationId xmlns:a16="http://schemas.microsoft.com/office/drawing/2014/main" id="{F9CC2C27-C82D-467C-836F-F166E7059BB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8">
              <a:extLst>
                <a:ext uri="{FF2B5EF4-FFF2-40B4-BE49-F238E27FC236}">
                  <a16:creationId xmlns:a16="http://schemas.microsoft.com/office/drawing/2014/main" id="{F680CD9A-5DEE-446A-A951-936A1B2D12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9">
              <a:extLst>
                <a:ext uri="{FF2B5EF4-FFF2-40B4-BE49-F238E27FC236}">
                  <a16:creationId xmlns:a16="http://schemas.microsoft.com/office/drawing/2014/main" id="{90F745C0-6118-47A3-85AB-A412FE581C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0">
              <a:extLst>
                <a:ext uri="{FF2B5EF4-FFF2-40B4-BE49-F238E27FC236}">
                  <a16:creationId xmlns:a16="http://schemas.microsoft.com/office/drawing/2014/main" id="{3CEC5B1E-7348-4ACE-B1DD-E53926EB76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1">
              <a:extLst>
                <a:ext uri="{FF2B5EF4-FFF2-40B4-BE49-F238E27FC236}">
                  <a16:creationId xmlns:a16="http://schemas.microsoft.com/office/drawing/2014/main" id="{F96B7951-47C0-4555-9A22-86491610F43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2">
              <a:extLst>
                <a:ext uri="{FF2B5EF4-FFF2-40B4-BE49-F238E27FC236}">
                  <a16:creationId xmlns:a16="http://schemas.microsoft.com/office/drawing/2014/main" id="{ACD5C04A-A4EA-432A-A9B5-F84F41D745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7" name="Freeform 23">
              <a:extLst>
                <a:ext uri="{FF2B5EF4-FFF2-40B4-BE49-F238E27FC236}">
                  <a16:creationId xmlns:a16="http://schemas.microsoft.com/office/drawing/2014/main" id="{B33C957B-D207-438D-9823-4FF59328F35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9" name="Group 68">
            <a:extLst>
              <a:ext uri="{FF2B5EF4-FFF2-40B4-BE49-F238E27FC236}">
                <a16:creationId xmlns:a16="http://schemas.microsoft.com/office/drawing/2014/main" id="{EF79D782-A9ED-4AEE-B67D-DDD6F1CB526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70" name="Rectangle 69">
              <a:extLst>
                <a:ext uri="{FF2B5EF4-FFF2-40B4-BE49-F238E27FC236}">
                  <a16:creationId xmlns:a16="http://schemas.microsoft.com/office/drawing/2014/main" id="{E6C9F140-6D17-42C4-96E2-F124090D40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Isosceles Triangle 70">
              <a:extLst>
                <a:ext uri="{FF2B5EF4-FFF2-40B4-BE49-F238E27FC236}">
                  <a16:creationId xmlns:a16="http://schemas.microsoft.com/office/drawing/2014/main" id="{EE0A3AEC-72D0-4759-A596-564927A0CF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1A027B02-EC1B-499B-B4F5-7221EC8D84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A2532CF3-7119-4CCD-964A-A2BB8FDE4436}"/>
              </a:ext>
            </a:extLst>
          </p:cNvPr>
          <p:cNvSpPr>
            <a:spLocks noGrp="1"/>
          </p:cNvSpPr>
          <p:nvPr>
            <p:ph type="ctrTitle"/>
          </p:nvPr>
        </p:nvSpPr>
        <p:spPr>
          <a:xfrm>
            <a:off x="1755648" y="2075688"/>
            <a:ext cx="8677656" cy="1746504"/>
          </a:xfrm>
        </p:spPr>
        <p:txBody>
          <a:bodyPr>
            <a:normAutofit/>
          </a:bodyPr>
          <a:lstStyle/>
          <a:p>
            <a:r>
              <a:rPr lang="en-US" sz="7200" dirty="0">
                <a:solidFill>
                  <a:srgbClr val="FFFFFF"/>
                </a:solidFill>
              </a:rPr>
              <a:t>New Way RA</a:t>
            </a:r>
          </a:p>
        </p:txBody>
      </p:sp>
      <p:sp>
        <p:nvSpPr>
          <p:cNvPr id="3" name="Subtitle 2">
            <a:extLst>
              <a:ext uri="{FF2B5EF4-FFF2-40B4-BE49-F238E27FC236}">
                <a16:creationId xmlns:a16="http://schemas.microsoft.com/office/drawing/2014/main" id="{3897536D-0BE9-4462-A2A0-4F0905FA3FC8}"/>
              </a:ext>
            </a:extLst>
          </p:cNvPr>
          <p:cNvSpPr>
            <a:spLocks noGrp="1"/>
          </p:cNvSpPr>
          <p:nvPr>
            <p:ph type="subTitle" idx="1"/>
          </p:nvPr>
        </p:nvSpPr>
        <p:spPr>
          <a:xfrm>
            <a:off x="1755648" y="3881568"/>
            <a:ext cx="8677656" cy="1231533"/>
          </a:xfrm>
        </p:spPr>
        <p:txBody>
          <a:bodyPr>
            <a:normAutofit/>
          </a:bodyPr>
          <a:lstStyle/>
          <a:p>
            <a:r>
              <a:rPr lang="en-US" sz="4400" i="1" dirty="0">
                <a:solidFill>
                  <a:srgbClr val="FFFFFF"/>
                </a:solidFill>
              </a:rPr>
              <a:t>Face Out</a:t>
            </a:r>
          </a:p>
        </p:txBody>
      </p:sp>
      <p:sp>
        <p:nvSpPr>
          <p:cNvPr id="29" name="Subtitle 2">
            <a:extLst>
              <a:ext uri="{FF2B5EF4-FFF2-40B4-BE49-F238E27FC236}">
                <a16:creationId xmlns:a16="http://schemas.microsoft.com/office/drawing/2014/main" id="{3897536D-0BE9-4462-A2A0-4F0905FA3FC8}"/>
              </a:ext>
            </a:extLst>
          </p:cNvPr>
          <p:cNvSpPr txBox="1">
            <a:spLocks/>
          </p:cNvSpPr>
          <p:nvPr/>
        </p:nvSpPr>
        <p:spPr>
          <a:xfrm>
            <a:off x="1594712" y="1230578"/>
            <a:ext cx="8986502" cy="12315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smtClean="0">
                <a:solidFill>
                  <a:srgbClr val="FFFFFF"/>
                </a:solidFill>
              </a:rPr>
              <a:t>Stacey Peterson, Batavia Public Library</a:t>
            </a:r>
            <a:endParaRPr lang="en-US" sz="4400" dirty="0">
              <a:solidFill>
                <a:srgbClr val="FFFFFF"/>
              </a:solidFill>
            </a:endParaRPr>
          </a:p>
        </p:txBody>
      </p:sp>
    </p:spTree>
    <p:extLst>
      <p:ext uri="{BB962C8B-B14F-4D97-AF65-F5344CB8AC3E}">
        <p14:creationId xmlns:p14="http://schemas.microsoft.com/office/powerpoint/2010/main" val="3277070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large green field with trees in the background&#10;&#10;Description automatically generated">
            <a:extLst>
              <a:ext uri="{FF2B5EF4-FFF2-40B4-BE49-F238E27FC236}">
                <a16:creationId xmlns:a16="http://schemas.microsoft.com/office/drawing/2014/main" id="{C952B52F-9680-4EA5-9B4B-43E171E3B1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045"/>
          <a:stretch/>
        </p:blipFill>
        <p:spPr>
          <a:xfrm>
            <a:off x="20" y="10"/>
            <a:ext cx="12191980" cy="6857990"/>
          </a:xfrm>
          <a:prstGeom prst="rect">
            <a:avLst/>
          </a:prstGeom>
        </p:spPr>
      </p:pic>
      <p:sp>
        <p:nvSpPr>
          <p:cNvPr id="7" name="TextBox 6">
            <a:extLst>
              <a:ext uri="{FF2B5EF4-FFF2-40B4-BE49-F238E27FC236}">
                <a16:creationId xmlns:a16="http://schemas.microsoft.com/office/drawing/2014/main" id="{431532BB-3A43-461C-B895-6A555303BF84}"/>
              </a:ext>
            </a:extLst>
          </p:cNvPr>
          <p:cNvSpPr txBox="1"/>
          <p:nvPr/>
        </p:nvSpPr>
        <p:spPr>
          <a:xfrm>
            <a:off x="0" y="6221187"/>
            <a:ext cx="57276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 xmlns:ahyp="http://schemas.microsoft.com/office/drawing/2018/hyperlinkcolor" val="tx"/>
                    </a:ext>
                  </a:extLst>
                </a:hlinkClick>
              </a:rPr>
              <a:t>Batavia River Walk 091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by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 xmlns:ahyp="http://schemas.microsoft.com/office/drawing/2018/hyperlinkcolor" val="tx"/>
                    </a:ext>
                  </a:extLst>
                </a:hlinkClick>
              </a:rPr>
              <a:t>Michael Kappel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is licensed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 xmlns:ahyp="http://schemas.microsoft.com/office/drawing/2018/hyperlinkcolor" val="tx"/>
                    </a:ext>
                  </a:extLst>
                </a:hlinkClick>
              </a:rPr>
              <a:t>CC BY-NC 2.0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27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7530-0C73-439B-9BEE-E6BB20BCFFC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F54EF69-91AB-44A4-93A7-A6178E314739}"/>
              </a:ext>
            </a:extLst>
          </p:cNvPr>
          <p:cNvSpPr>
            <a:spLocks noGrp="1"/>
          </p:cNvSpPr>
          <p:nvPr>
            <p:ph type="subTitle" idx="1"/>
          </p:nvPr>
        </p:nvSpPr>
        <p:spPr/>
        <p:txBody>
          <a:bodyPr/>
          <a:lstStyle/>
          <a:p>
            <a:endParaRPr lang="en-US"/>
          </a:p>
        </p:txBody>
      </p:sp>
      <p:pic>
        <p:nvPicPr>
          <p:cNvPr id="5" name="Picture 4" descr="A screen shot of a window&#10;&#10;Description generated with high confidence">
            <a:extLst>
              <a:ext uri="{FF2B5EF4-FFF2-40B4-BE49-F238E27FC236}">
                <a16:creationId xmlns:a16="http://schemas.microsoft.com/office/drawing/2014/main" id="{9A1D4F05-EC8B-4AFF-BA6C-E5F1ECA9D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214312"/>
            <a:ext cx="8572500" cy="6429375"/>
          </a:xfrm>
          <a:prstGeom prst="rect">
            <a:avLst/>
          </a:prstGeom>
        </p:spPr>
      </p:pic>
      <p:pic>
        <p:nvPicPr>
          <p:cNvPr id="7" name="Picture 6" descr="A person smiling for the camera&#10;&#10;Description generated with very high confidence">
            <a:extLst>
              <a:ext uri="{FF2B5EF4-FFF2-40B4-BE49-F238E27FC236}">
                <a16:creationId xmlns:a16="http://schemas.microsoft.com/office/drawing/2014/main" id="{0DF1F910-3D90-4F93-859F-288222F71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014" y="283705"/>
            <a:ext cx="1856090" cy="1818968"/>
          </a:xfrm>
          <a:prstGeom prst="rect">
            <a:avLst/>
          </a:prstGeom>
        </p:spPr>
      </p:pic>
      <p:pic>
        <p:nvPicPr>
          <p:cNvPr id="9" name="Picture 8" descr="A person wearing glasses and smiling at the camera&#10;&#10;Description generated with very high confidence">
            <a:extLst>
              <a:ext uri="{FF2B5EF4-FFF2-40B4-BE49-F238E27FC236}">
                <a16:creationId xmlns:a16="http://schemas.microsoft.com/office/drawing/2014/main" id="{BDC4D212-591E-44E7-8131-AA8B50EC5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036" y="2409830"/>
            <a:ext cx="2058171" cy="1842063"/>
          </a:xfrm>
          <a:prstGeom prst="rect">
            <a:avLst/>
          </a:prstGeom>
        </p:spPr>
      </p:pic>
      <p:pic>
        <p:nvPicPr>
          <p:cNvPr id="11" name="Picture 10" descr="A person holding a sign&#10;&#10;Description generated with high confidence">
            <a:extLst>
              <a:ext uri="{FF2B5EF4-FFF2-40B4-BE49-F238E27FC236}">
                <a16:creationId xmlns:a16="http://schemas.microsoft.com/office/drawing/2014/main" id="{940E6E13-16F2-4680-8BB1-5B6635DFD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8640" y="283705"/>
            <a:ext cx="1789504" cy="1807400"/>
          </a:xfrm>
          <a:prstGeom prst="rect">
            <a:avLst/>
          </a:prstGeom>
        </p:spPr>
      </p:pic>
      <p:pic>
        <p:nvPicPr>
          <p:cNvPr id="15" name="Picture 14" descr="A person wearing glasses and smiling at the camera&#10;&#10;Description generated with very high confidence">
            <a:extLst>
              <a:ext uri="{FF2B5EF4-FFF2-40B4-BE49-F238E27FC236}">
                <a16:creationId xmlns:a16="http://schemas.microsoft.com/office/drawing/2014/main" id="{FA8D3DF4-6EF2-4679-8C4D-FD394E642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7014" y="2328411"/>
            <a:ext cx="1905000" cy="1933575"/>
          </a:xfrm>
          <a:prstGeom prst="rect">
            <a:avLst/>
          </a:prstGeom>
        </p:spPr>
      </p:pic>
      <p:pic>
        <p:nvPicPr>
          <p:cNvPr id="17" name="Picture 16" descr="A person wearing a purple shirt and smiling at the camera&#10;&#10;Description generated with very high confidence">
            <a:extLst>
              <a:ext uri="{FF2B5EF4-FFF2-40B4-BE49-F238E27FC236}">
                <a16:creationId xmlns:a16="http://schemas.microsoft.com/office/drawing/2014/main" id="{F5AD95FE-CFFA-4062-B5E8-956EFBAF05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3628" y="4541538"/>
            <a:ext cx="2361965" cy="2102149"/>
          </a:xfrm>
          <a:prstGeom prst="rect">
            <a:avLst/>
          </a:prstGeom>
        </p:spPr>
      </p:pic>
      <p:pic>
        <p:nvPicPr>
          <p:cNvPr id="19" name="Picture 18" descr="A person smiling for the camera&#10;&#10;Description generated with very high confidence">
            <a:extLst>
              <a:ext uri="{FF2B5EF4-FFF2-40B4-BE49-F238E27FC236}">
                <a16:creationId xmlns:a16="http://schemas.microsoft.com/office/drawing/2014/main" id="{89392B59-B2AC-4E4D-BDDC-F2C2747FD5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7013" y="4611236"/>
            <a:ext cx="2014141" cy="1933575"/>
          </a:xfrm>
          <a:prstGeom prst="rect">
            <a:avLst/>
          </a:prstGeom>
        </p:spPr>
      </p:pic>
      <p:pic>
        <p:nvPicPr>
          <p:cNvPr id="23" name="Picture 22" descr="A picture containing person, building, outdoor&#10;&#10;Description generated with very high confidence">
            <a:extLst>
              <a:ext uri="{FF2B5EF4-FFF2-40B4-BE49-F238E27FC236}">
                <a16:creationId xmlns:a16="http://schemas.microsoft.com/office/drawing/2014/main" id="{1FB8CD86-45DF-4F80-AE07-30DCCF5177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2849" y="4541538"/>
            <a:ext cx="2322329" cy="2055261"/>
          </a:xfrm>
          <a:prstGeom prst="rect">
            <a:avLst/>
          </a:prstGeom>
        </p:spPr>
      </p:pic>
      <p:pic>
        <p:nvPicPr>
          <p:cNvPr id="12" name="Picture 11">
            <a:extLst>
              <a:ext uri="{FF2B5EF4-FFF2-40B4-BE49-F238E27FC236}">
                <a16:creationId xmlns:a16="http://schemas.microsoft.com/office/drawing/2014/main" id="{03D4A6CD-0A3F-4A7A-8E8F-B1B522F1A1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218607" y="278129"/>
            <a:ext cx="1868073" cy="1922940"/>
          </a:xfrm>
          <a:prstGeom prst="rect">
            <a:avLst/>
          </a:prstGeom>
        </p:spPr>
      </p:pic>
      <p:pic>
        <p:nvPicPr>
          <p:cNvPr id="14" name="Picture 13">
            <a:extLst>
              <a:ext uri="{FF2B5EF4-FFF2-40B4-BE49-F238E27FC236}">
                <a16:creationId xmlns:a16="http://schemas.microsoft.com/office/drawing/2014/main" id="{53DD0A65-DCC3-4F24-A405-26A3A3B267A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162229" y="2229654"/>
            <a:ext cx="1990914" cy="2188360"/>
          </a:xfrm>
          <a:prstGeom prst="rect">
            <a:avLst/>
          </a:prstGeom>
        </p:spPr>
      </p:pic>
    </p:spTree>
    <p:extLst>
      <p:ext uri="{BB962C8B-B14F-4D97-AF65-F5344CB8AC3E}">
        <p14:creationId xmlns:p14="http://schemas.microsoft.com/office/powerpoint/2010/main" val="425165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D6A117-502D-484A-9CED-C9DEF95023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203" b="25547"/>
          <a:stretch/>
        </p:blipFill>
        <p:spPr>
          <a:xfrm>
            <a:off x="20" y="10"/>
            <a:ext cx="12191980" cy="6857990"/>
          </a:xfrm>
          <a:prstGeom prst="rect">
            <a:avLst/>
          </a:prstGeom>
        </p:spPr>
      </p:pic>
    </p:spTree>
    <p:extLst>
      <p:ext uri="{BB962C8B-B14F-4D97-AF65-F5344CB8AC3E}">
        <p14:creationId xmlns:p14="http://schemas.microsoft.com/office/powerpoint/2010/main" val="248285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867EAF-AE1D-4322-9DE8-383AE3F7BC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0676238-7F95-4EEB-836A-7D23927873A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8E4D65-A53A-4A57-A9B9-6BA2AB4D642B}"/>
              </a:ext>
            </a:extLst>
          </p:cNvPr>
          <p:cNvSpPr>
            <a:spLocks noGrp="1"/>
          </p:cNvSpPr>
          <p:nvPr>
            <p:ph type="title"/>
          </p:nvPr>
        </p:nvSpPr>
        <p:spPr>
          <a:xfrm>
            <a:off x="553210" y="1410131"/>
            <a:ext cx="3620205" cy="4240392"/>
          </a:xfrm>
        </p:spPr>
        <p:txBody>
          <a:bodyPr vert="horz" lIns="91440" tIns="45720" rIns="91440" bIns="45720" rtlCol="0" anchor="t">
            <a:normAutofit/>
          </a:bodyPr>
          <a:lstStyle/>
          <a:p>
            <a:r>
              <a:rPr lang="en-US" sz="5400" kern="1200" dirty="0">
                <a:solidFill>
                  <a:srgbClr val="FFFFFF"/>
                </a:solidFill>
                <a:latin typeface="+mj-lt"/>
                <a:ea typeface="+mj-ea"/>
                <a:cs typeface="+mj-cs"/>
              </a:rPr>
              <a:t>Must haves:</a:t>
            </a:r>
            <a:r>
              <a:rPr lang="en-US" kern="1200" dirty="0">
                <a:solidFill>
                  <a:srgbClr val="FFFFFF"/>
                </a:solidFill>
                <a:latin typeface="+mj-lt"/>
                <a:ea typeface="+mj-ea"/>
                <a:cs typeface="+mj-cs"/>
              </a:rPr>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
            </a:r>
            <a:br>
              <a:rPr lang="en-US" kern="1200" dirty="0">
                <a:solidFill>
                  <a:srgbClr val="FFFFFF"/>
                </a:solidFill>
                <a:latin typeface="+mj-lt"/>
                <a:ea typeface="+mj-ea"/>
                <a:cs typeface="+mj-cs"/>
              </a:rPr>
            </a:br>
            <a:r>
              <a:rPr lang="en-US" i="1" kern="1200" dirty="0">
                <a:solidFill>
                  <a:srgbClr val="FFFFFF"/>
                </a:solidFill>
                <a:latin typeface="+mj-lt"/>
                <a:ea typeface="+mj-ea"/>
                <a:cs typeface="+mj-cs"/>
              </a:rPr>
              <a:t>+ Book cover</a:t>
            </a:r>
            <a:br>
              <a:rPr lang="en-US" i="1" kern="1200" dirty="0">
                <a:solidFill>
                  <a:srgbClr val="FFFFFF"/>
                </a:solidFill>
                <a:latin typeface="+mj-lt"/>
                <a:ea typeface="+mj-ea"/>
                <a:cs typeface="+mj-cs"/>
              </a:rPr>
            </a:br>
            <a:r>
              <a:rPr lang="en-US" i="1" kern="1200" dirty="0">
                <a:solidFill>
                  <a:srgbClr val="FFFFFF"/>
                </a:solidFill>
                <a:latin typeface="+mj-lt"/>
                <a:ea typeface="+mj-ea"/>
                <a:cs typeface="+mj-cs"/>
              </a:rPr>
              <a:t/>
            </a:r>
            <a:br>
              <a:rPr lang="en-US" i="1" kern="1200" dirty="0">
                <a:solidFill>
                  <a:srgbClr val="FFFFFF"/>
                </a:solidFill>
                <a:latin typeface="+mj-lt"/>
                <a:ea typeface="+mj-ea"/>
                <a:cs typeface="+mj-cs"/>
              </a:rPr>
            </a:br>
            <a:r>
              <a:rPr lang="en-US" i="1" kern="1200" dirty="0">
                <a:solidFill>
                  <a:srgbClr val="FFFFFF"/>
                </a:solidFill>
                <a:latin typeface="+mj-lt"/>
                <a:ea typeface="+mj-ea"/>
                <a:cs typeface="+mj-cs"/>
              </a:rPr>
              <a:t>+ Staff photo</a:t>
            </a:r>
          </a:p>
        </p:txBody>
      </p:sp>
      <p:pic>
        <p:nvPicPr>
          <p:cNvPr id="5" name="Content Placeholder 4" descr="A screenshot of text&#10;&#10;Description automatically generated">
            <a:extLst>
              <a:ext uri="{FF2B5EF4-FFF2-40B4-BE49-F238E27FC236}">
                <a16:creationId xmlns:a16="http://schemas.microsoft.com/office/drawing/2014/main" id="{2939942B-4320-46AC-835A-1C5C4493D2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24601" y="85181"/>
            <a:ext cx="5143500" cy="6658253"/>
          </a:xfrm>
          <a:prstGeom prst="rect">
            <a:avLst/>
          </a:prstGeom>
          <a:ln w="9525">
            <a:noFill/>
          </a:ln>
        </p:spPr>
      </p:pic>
    </p:spTree>
    <p:extLst>
      <p:ext uri="{BB962C8B-B14F-4D97-AF65-F5344CB8AC3E}">
        <p14:creationId xmlns:p14="http://schemas.microsoft.com/office/powerpoint/2010/main" val="1810780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867EAF-AE1D-4322-9DE8-383AE3F7BC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0676238-7F95-4EEB-836A-7D23927873A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1EB94D-FADD-43A2-8ACB-4C4C0D8C8905}"/>
              </a:ext>
            </a:extLst>
          </p:cNvPr>
          <p:cNvSpPr>
            <a:spLocks noGrp="1"/>
          </p:cNvSpPr>
          <p:nvPr>
            <p:ph type="title"/>
          </p:nvPr>
        </p:nvSpPr>
        <p:spPr>
          <a:xfrm>
            <a:off x="539263" y="1758461"/>
            <a:ext cx="3751384" cy="4079631"/>
          </a:xfrm>
        </p:spPr>
        <p:txBody>
          <a:bodyPr vert="horz" lIns="91440" tIns="45720" rIns="91440" bIns="45720" rtlCol="0" anchor="t">
            <a:normAutofit/>
          </a:bodyPr>
          <a:lstStyle/>
          <a:p>
            <a:r>
              <a:rPr lang="en-US" kern="1200" dirty="0">
                <a:solidFill>
                  <a:srgbClr val="FFFFFF"/>
                </a:solidFill>
                <a:latin typeface="+mj-lt"/>
                <a:ea typeface="+mj-ea"/>
                <a:cs typeface="+mj-cs"/>
              </a:rPr>
              <a:t>Staff-specific book displays</a:t>
            </a:r>
            <a:br>
              <a:rPr lang="en-US" kern="1200" dirty="0">
                <a:solidFill>
                  <a:srgbClr val="FFFFFF"/>
                </a:solidFill>
                <a:latin typeface="+mj-lt"/>
                <a:ea typeface="+mj-ea"/>
                <a:cs typeface="+mj-cs"/>
              </a:rPr>
            </a:br>
            <a:r>
              <a:rPr lang="en-US" kern="1200" dirty="0">
                <a:solidFill>
                  <a:srgbClr val="FFFFFF"/>
                </a:solidFill>
                <a:latin typeface="+mj-lt"/>
                <a:ea typeface="+mj-ea"/>
                <a:cs typeface="+mj-cs"/>
              </a:rPr>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Again:</a:t>
            </a:r>
            <a:br>
              <a:rPr lang="en-US" kern="1200" dirty="0">
                <a:solidFill>
                  <a:srgbClr val="FFFFFF"/>
                </a:solidFill>
                <a:latin typeface="+mj-lt"/>
                <a:ea typeface="+mj-ea"/>
                <a:cs typeface="+mj-cs"/>
              </a:rPr>
            </a:br>
            <a:r>
              <a:rPr lang="en-US" i="1" kern="1200" dirty="0">
                <a:solidFill>
                  <a:srgbClr val="FFFFFF"/>
                </a:solidFill>
                <a:latin typeface="+mj-lt"/>
                <a:ea typeface="+mj-ea"/>
                <a:cs typeface="+mj-cs"/>
              </a:rPr>
              <a:t>staff photo!</a:t>
            </a:r>
          </a:p>
        </p:txBody>
      </p:sp>
      <p:pic>
        <p:nvPicPr>
          <p:cNvPr id="5" name="Content Placeholder 4" descr="A picture containing indoor, table, desk, book&#10;&#10;Description automatically generated">
            <a:extLst>
              <a:ext uri="{FF2B5EF4-FFF2-40B4-BE49-F238E27FC236}">
                <a16:creationId xmlns:a16="http://schemas.microsoft.com/office/drawing/2014/main" id="{82BE4ED4-13A4-4FEB-B6E7-79EC6F3392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7010" y="743798"/>
            <a:ext cx="4021980" cy="5362640"/>
          </a:xfrm>
          <a:prstGeom prst="rect">
            <a:avLst/>
          </a:prstGeom>
          <a:ln w="9525">
            <a:noFill/>
          </a:ln>
        </p:spPr>
      </p:pic>
    </p:spTree>
    <p:extLst>
      <p:ext uri="{BB962C8B-B14F-4D97-AF65-F5344CB8AC3E}">
        <p14:creationId xmlns:p14="http://schemas.microsoft.com/office/powerpoint/2010/main" val="1735108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black background&#10;&#10;Description automatically generated">
            <a:extLst>
              <a:ext uri="{FF2B5EF4-FFF2-40B4-BE49-F238E27FC236}">
                <a16:creationId xmlns:a16="http://schemas.microsoft.com/office/drawing/2014/main" id="{8819E5C0-B887-455D-9F72-CB4B615FDF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978930">
            <a:off x="2286596" y="1633373"/>
            <a:ext cx="7106759" cy="4056184"/>
          </a:xfrm>
        </p:spPr>
      </p:pic>
    </p:spTree>
    <p:extLst>
      <p:ext uri="{BB962C8B-B14F-4D97-AF65-F5344CB8AC3E}">
        <p14:creationId xmlns:p14="http://schemas.microsoft.com/office/powerpoint/2010/main" val="42301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F7FEB1BE-37DD-46D8-9425-A4559A94B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221" y="643466"/>
            <a:ext cx="10611557" cy="5571067"/>
          </a:xfrm>
          <a:prstGeom prst="rect">
            <a:avLst/>
          </a:prstGeom>
        </p:spPr>
      </p:pic>
    </p:spTree>
    <p:extLst>
      <p:ext uri="{BB962C8B-B14F-4D97-AF65-F5344CB8AC3E}">
        <p14:creationId xmlns:p14="http://schemas.microsoft.com/office/powerpoint/2010/main" val="202551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2" b="10442"/>
          <a:stretch>
            <a:fillRect/>
          </a:stretch>
        </p:blipFill>
        <p:spPr/>
      </p:pic>
      <p:sp>
        <p:nvSpPr>
          <p:cNvPr id="4" name="Text Placeholder 3"/>
          <p:cNvSpPr>
            <a:spLocks noGrp="1"/>
          </p:cNvSpPr>
          <p:nvPr>
            <p:ph type="body" sz="quarter" idx="15"/>
          </p:nvPr>
        </p:nvSpPr>
        <p:spPr/>
        <p:txBody>
          <a:bodyPr/>
          <a:lstStyle/>
          <a:p>
            <a:r>
              <a:rPr lang="en-US" dirty="0"/>
              <a:t>Jez Layman</a:t>
            </a:r>
          </a:p>
        </p:txBody>
      </p:sp>
      <p:sp>
        <p:nvSpPr>
          <p:cNvPr id="5" name="Title 4"/>
          <p:cNvSpPr>
            <a:spLocks noGrp="1"/>
          </p:cNvSpPr>
          <p:nvPr>
            <p:ph type="title"/>
          </p:nvPr>
        </p:nvSpPr>
        <p:spPr>
          <a:solidFill>
            <a:srgbClr val="FFFFFF">
              <a:alpha val="80000"/>
            </a:srgbClr>
          </a:solidFill>
        </p:spPr>
        <p:txBody>
          <a:bodyPr/>
          <a:lstStyle/>
          <a:p>
            <a:r>
              <a:rPr lang="en-US" dirty="0"/>
              <a:t>3 Quick Boosts</a:t>
            </a:r>
          </a:p>
        </p:txBody>
      </p:sp>
    </p:spTree>
    <p:extLst>
      <p:ext uri="{BB962C8B-B14F-4D97-AF65-F5344CB8AC3E}">
        <p14:creationId xmlns:p14="http://schemas.microsoft.com/office/powerpoint/2010/main" val="898710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photo, refrigerator, different, many&#10;&#10;Description automatically generated">
            <a:extLst>
              <a:ext uri="{FF2B5EF4-FFF2-40B4-BE49-F238E27FC236}">
                <a16:creationId xmlns:a16="http://schemas.microsoft.com/office/drawing/2014/main" id="{1CF1CD45-057C-4EAE-8060-A6C14A60A2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4773"/>
          <a:stretch/>
        </p:blipFill>
        <p:spPr>
          <a:xfrm>
            <a:off x="404842" y="173181"/>
            <a:ext cx="11576282" cy="6511637"/>
          </a:xfrm>
          <a:prstGeom prst="rect">
            <a:avLst/>
          </a:prstGeom>
        </p:spPr>
      </p:pic>
    </p:spTree>
    <p:extLst>
      <p:ext uri="{BB962C8B-B14F-4D97-AF65-F5344CB8AC3E}">
        <p14:creationId xmlns:p14="http://schemas.microsoft.com/office/powerpoint/2010/main" val="147472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screenshot of a social media post&#10;&#10;Description automatically generated">
            <a:extLst>
              <a:ext uri="{FF2B5EF4-FFF2-40B4-BE49-F238E27FC236}">
                <a16:creationId xmlns:a16="http://schemas.microsoft.com/office/drawing/2014/main" id="{3E9EFEAF-7AA7-4C55-849C-BF959628B4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220724"/>
            <a:ext cx="10905066" cy="4416550"/>
          </a:xfrm>
          <a:prstGeom prst="rect">
            <a:avLst/>
          </a:prstGeom>
        </p:spPr>
      </p:pic>
    </p:spTree>
    <p:extLst>
      <p:ext uri="{BB962C8B-B14F-4D97-AF65-F5344CB8AC3E}">
        <p14:creationId xmlns:p14="http://schemas.microsoft.com/office/powerpoint/2010/main" val="367975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80514A9F-CFF1-4BC8-882F-0F2E7B0C67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4893" y="182562"/>
            <a:ext cx="6064772" cy="6492875"/>
          </a:xfrm>
        </p:spPr>
      </p:pic>
    </p:spTree>
    <p:extLst>
      <p:ext uri="{BB962C8B-B14F-4D97-AF65-F5344CB8AC3E}">
        <p14:creationId xmlns:p14="http://schemas.microsoft.com/office/powerpoint/2010/main" val="124199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867EAF-AE1D-4322-9DE8-383AE3F7BC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0676238-7F95-4EEB-836A-7D23927873A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FFB7CC-49B7-4C97-9CE3-96D40BD34AEC}"/>
              </a:ext>
            </a:extLst>
          </p:cNvPr>
          <p:cNvSpPr>
            <a:spLocks noGrp="1"/>
          </p:cNvSpPr>
          <p:nvPr>
            <p:ph type="title"/>
          </p:nvPr>
        </p:nvSpPr>
        <p:spPr>
          <a:xfrm>
            <a:off x="897793" y="2559539"/>
            <a:ext cx="3026507" cy="1738922"/>
          </a:xfrm>
        </p:spPr>
        <p:txBody>
          <a:bodyPr vert="horz" lIns="91440" tIns="45720" rIns="91440" bIns="45720" rtlCol="0" anchor="t">
            <a:normAutofit/>
          </a:bodyPr>
          <a:lstStyle/>
          <a:p>
            <a:r>
              <a:rPr lang="en-US" sz="4800" dirty="0">
                <a:solidFill>
                  <a:srgbClr val="FFFFFF"/>
                </a:solidFill>
              </a:rPr>
              <a:t>Re-use that content!</a:t>
            </a:r>
            <a:endParaRPr lang="en-US" sz="4800" kern="1200" dirty="0">
              <a:solidFill>
                <a:srgbClr val="FFFFFF"/>
              </a:solidFill>
              <a:latin typeface="+mj-lt"/>
              <a:ea typeface="+mj-ea"/>
              <a:cs typeface="+mj-cs"/>
            </a:endParaRPr>
          </a:p>
        </p:txBody>
      </p:sp>
      <p:pic>
        <p:nvPicPr>
          <p:cNvPr id="5" name="Content Placeholder 4" descr="A screenshot of a cell phone&#10;&#10;Description automatically generated">
            <a:extLst>
              <a:ext uri="{FF2B5EF4-FFF2-40B4-BE49-F238E27FC236}">
                <a16:creationId xmlns:a16="http://schemas.microsoft.com/office/drawing/2014/main" id="{2F412E54-3465-4F69-8DCC-46FD049B6A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8988" y="743798"/>
            <a:ext cx="4518024" cy="5362640"/>
          </a:xfrm>
          <a:prstGeom prst="rect">
            <a:avLst/>
          </a:prstGeom>
          <a:ln w="9525">
            <a:noFill/>
          </a:ln>
        </p:spPr>
      </p:pic>
    </p:spTree>
    <p:extLst>
      <p:ext uri="{BB962C8B-B14F-4D97-AF65-F5344CB8AC3E}">
        <p14:creationId xmlns:p14="http://schemas.microsoft.com/office/powerpoint/2010/main" val="174773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28"/>
        <p:cNvGrpSpPr/>
        <p:nvPr/>
      </p:nvGrpSpPr>
      <p:grpSpPr>
        <a:xfrm>
          <a:off x="0" y="0"/>
          <a:ext cx="0" cy="0"/>
          <a:chOff x="0" y="0"/>
          <a:chExt cx="0" cy="0"/>
        </a:xfrm>
      </p:grpSpPr>
      <p:sp>
        <p:nvSpPr>
          <p:cNvPr id="129" name="Google Shape;129;p25"/>
          <p:cNvSpPr/>
          <p:nvPr/>
        </p:nvSpPr>
        <p:spPr>
          <a:xfrm>
            <a:off x="2528833" y="779019"/>
            <a:ext cx="7347600" cy="2761200"/>
          </a:xfrm>
          <a:prstGeom prst="rect">
            <a:avLst/>
          </a:prstGeom>
          <a:noFill/>
          <a:ln w="5715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30" name="Google Shape;130;p25"/>
          <p:cNvSpPr txBox="1"/>
          <p:nvPr/>
        </p:nvSpPr>
        <p:spPr>
          <a:xfrm>
            <a:off x="2687633" y="924425"/>
            <a:ext cx="7030000" cy="177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6667" kern="0" dirty="0">
                <a:solidFill>
                  <a:srgbClr val="FFFFFF"/>
                </a:solidFill>
                <a:latin typeface="Calibri"/>
                <a:ea typeface="Calibri"/>
                <a:cs typeface="Calibri"/>
                <a:sym typeface="Calibri"/>
              </a:rPr>
              <a:t>Subscription Boxes for all ages </a:t>
            </a:r>
            <a:endParaRPr sz="6667" kern="0" dirty="0">
              <a:solidFill>
                <a:srgbClr val="FFFFFF"/>
              </a:solidFill>
              <a:latin typeface="Calibri"/>
              <a:ea typeface="Calibri"/>
              <a:cs typeface="Calibri"/>
              <a:sym typeface="Calibri"/>
            </a:endParaRPr>
          </a:p>
        </p:txBody>
      </p:sp>
      <p:sp>
        <p:nvSpPr>
          <p:cNvPr id="4" name="Google Shape;135;p26"/>
          <p:cNvSpPr/>
          <p:nvPr/>
        </p:nvSpPr>
        <p:spPr>
          <a:xfrm>
            <a:off x="3742433" y="3837639"/>
            <a:ext cx="4920400" cy="2639600"/>
          </a:xfrm>
          <a:prstGeom prst="rect">
            <a:avLst/>
          </a:prstGeom>
          <a:noFill/>
          <a:ln w="57150" cap="flat" cmpd="sng">
            <a:solidFill>
              <a:srgbClr val="FFFFFF"/>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100"/>
            </a:pPr>
            <a:r>
              <a:rPr lang="en" sz="2400" kern="0" dirty="0">
                <a:solidFill>
                  <a:srgbClr val="FFFFFF"/>
                </a:solidFill>
                <a:latin typeface="Calibri"/>
                <a:ea typeface="Calibri"/>
                <a:cs typeface="Calibri"/>
                <a:sym typeface="Calibri"/>
              </a:rPr>
              <a:t>Emily Borsa</a:t>
            </a:r>
            <a:endParaRPr sz="2400" kern="0" dirty="0">
              <a:solidFill>
                <a:srgbClr val="FFFFFF"/>
              </a:solidFill>
              <a:latin typeface="Calibri"/>
              <a:ea typeface="Calibri"/>
              <a:cs typeface="Calibri"/>
              <a:sym typeface="Calibri"/>
            </a:endParaRPr>
          </a:p>
          <a:p>
            <a:pPr algn="ctr" defTabSz="1219170">
              <a:buClr>
                <a:srgbClr val="000000"/>
              </a:buClr>
              <a:buSzPts val="1100"/>
            </a:pPr>
            <a:r>
              <a:rPr lang="en" sz="2400" kern="0" dirty="0">
                <a:solidFill>
                  <a:srgbClr val="FFFFFF"/>
                </a:solidFill>
                <a:latin typeface="Calibri"/>
                <a:ea typeface="Calibri"/>
                <a:cs typeface="Calibri"/>
                <a:sym typeface="Calibri"/>
              </a:rPr>
              <a:t>Adult Services Librarian</a:t>
            </a:r>
            <a:endParaRPr sz="2400" kern="0" dirty="0">
              <a:solidFill>
                <a:srgbClr val="FFFFFF"/>
              </a:solidFill>
              <a:latin typeface="Calibri"/>
              <a:ea typeface="Calibri"/>
              <a:cs typeface="Calibri"/>
              <a:sym typeface="Calibri"/>
            </a:endParaRPr>
          </a:p>
          <a:p>
            <a:pPr algn="ctr" defTabSz="1219170">
              <a:buClr>
                <a:srgbClr val="000000"/>
              </a:buClr>
              <a:buSzPts val="1100"/>
            </a:pPr>
            <a:r>
              <a:rPr lang="en" sz="2400" kern="0" dirty="0">
                <a:solidFill>
                  <a:srgbClr val="FFFFFF"/>
                </a:solidFill>
                <a:latin typeface="Calibri"/>
                <a:ea typeface="Calibri"/>
                <a:cs typeface="Calibri"/>
                <a:sym typeface="Calibri"/>
              </a:rPr>
              <a:t>Hinsdale Public Library</a:t>
            </a:r>
            <a:endParaRPr sz="2400" kern="0" dirty="0">
              <a:solidFill>
                <a:srgbClr val="FFFFFF"/>
              </a:solidFill>
              <a:latin typeface="Calibri"/>
              <a:ea typeface="Calibri"/>
              <a:cs typeface="Calibri"/>
              <a:sym typeface="Calibri"/>
            </a:endParaRPr>
          </a:p>
          <a:p>
            <a:pPr algn="ctr" defTabSz="1219170">
              <a:buClr>
                <a:srgbClr val="000000"/>
              </a:buClr>
              <a:buSzPts val="1100"/>
            </a:pPr>
            <a:r>
              <a:rPr lang="en" sz="2400" u="sng" kern="0" dirty="0">
                <a:solidFill>
                  <a:srgbClr val="FFFFFF"/>
                </a:solidFill>
                <a:latin typeface="Calibri"/>
                <a:ea typeface="Calibri"/>
                <a:cs typeface="Calibri"/>
                <a:sym typeface="Calibri"/>
                <a:hlinkClick r:id="rId3"/>
              </a:rPr>
              <a:t>eborsa@hinsdalelibrary.info</a:t>
            </a:r>
            <a:endParaRPr sz="2400" kern="0" dirty="0">
              <a:solidFill>
                <a:srgbClr val="FFFFFF"/>
              </a:solidFill>
              <a:latin typeface="Calibri"/>
              <a:ea typeface="Calibri"/>
              <a:cs typeface="Calibri"/>
              <a:sym typeface="Calibri"/>
            </a:endParaRPr>
          </a:p>
          <a:p>
            <a:pPr algn="ctr" defTabSz="1219170">
              <a:buClr>
                <a:srgbClr val="000000"/>
              </a:buClr>
              <a:buSzPts val="1100"/>
            </a:pPr>
            <a:r>
              <a:rPr lang="en" sz="2400" kern="0" dirty="0">
                <a:solidFill>
                  <a:srgbClr val="FFFFFF"/>
                </a:solidFill>
                <a:latin typeface="Calibri"/>
                <a:ea typeface="Calibri"/>
                <a:cs typeface="Calibri"/>
                <a:sym typeface="Calibri"/>
              </a:rPr>
              <a:t>630.986.1976 x4214</a:t>
            </a:r>
            <a:endParaRPr sz="2400"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8194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ctrTitle"/>
          </p:nvPr>
        </p:nvSpPr>
        <p:spPr>
          <a:xfrm>
            <a:off x="2340400" y="235000"/>
            <a:ext cx="7511200" cy="950800"/>
          </a:xfrm>
          <a:prstGeom prst="rect">
            <a:avLst/>
          </a:prstGeom>
        </p:spPr>
        <p:txBody>
          <a:bodyPr spcFirstLastPara="1" wrap="square" lIns="91433" tIns="45700" rIns="91433" bIns="45700" anchor="b" anchorCtr="0">
            <a:noAutofit/>
          </a:bodyPr>
          <a:lstStyle/>
          <a:p>
            <a:r>
              <a:rPr lang="en" sz="5333">
                <a:solidFill>
                  <a:srgbClr val="FFFFFF"/>
                </a:solidFill>
              </a:rPr>
              <a:t>Hinsdale Public Library</a:t>
            </a:r>
            <a:endParaRPr sz="5333">
              <a:solidFill>
                <a:srgbClr val="FFFFFF"/>
              </a:solidFill>
            </a:endParaRPr>
          </a:p>
        </p:txBody>
      </p:sp>
      <p:sp>
        <p:nvSpPr>
          <p:cNvPr id="141" name="Google Shape;141;p27"/>
          <p:cNvSpPr txBox="1"/>
          <p:nvPr/>
        </p:nvSpPr>
        <p:spPr>
          <a:xfrm>
            <a:off x="7123400" y="4025967"/>
            <a:ext cx="467200" cy="220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142" name="Google Shape;142;p27"/>
          <p:cNvPicPr preferRelativeResize="0"/>
          <p:nvPr/>
        </p:nvPicPr>
        <p:blipFill>
          <a:blip r:embed="rId3">
            <a:alphaModFix/>
          </a:blip>
          <a:stretch>
            <a:fillRect/>
          </a:stretch>
        </p:blipFill>
        <p:spPr>
          <a:xfrm>
            <a:off x="947401" y="1506833"/>
            <a:ext cx="3226332" cy="4833435"/>
          </a:xfrm>
          <a:prstGeom prst="rect">
            <a:avLst/>
          </a:prstGeom>
          <a:noFill/>
          <a:ln>
            <a:noFill/>
          </a:ln>
        </p:spPr>
      </p:pic>
      <p:sp>
        <p:nvSpPr>
          <p:cNvPr id="143" name="Google Shape;143;p27"/>
          <p:cNvSpPr txBox="1"/>
          <p:nvPr/>
        </p:nvSpPr>
        <p:spPr>
          <a:xfrm>
            <a:off x="5491500" y="2042951"/>
            <a:ext cx="5580400" cy="376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Calibri"/>
                <a:ea typeface="Calibri"/>
                <a:cs typeface="Calibri"/>
                <a:sym typeface="Calibri"/>
              </a:rPr>
              <a:t>Population: 17,700</a:t>
            </a:r>
            <a:endParaRPr sz="2400" kern="0">
              <a:solidFill>
                <a:srgbClr val="FFFFFF"/>
              </a:solidFill>
              <a:latin typeface="Calibri"/>
              <a:ea typeface="Calibri"/>
              <a:cs typeface="Calibri"/>
              <a:sym typeface="Calibri"/>
            </a:endParaRPr>
          </a:p>
          <a:p>
            <a:pPr defTabSz="1219170">
              <a:buClr>
                <a:srgbClr val="000000"/>
              </a:buClr>
            </a:pPr>
            <a:endParaRPr sz="2400" kern="0">
              <a:solidFill>
                <a:srgbClr val="FFFFFF"/>
              </a:solidFill>
              <a:latin typeface="Calibri"/>
              <a:ea typeface="Calibri"/>
              <a:cs typeface="Calibri"/>
              <a:sym typeface="Calibri"/>
            </a:endParaRPr>
          </a:p>
          <a:p>
            <a:pPr defTabSz="1219170">
              <a:buClr>
                <a:srgbClr val="000000"/>
              </a:buClr>
            </a:pPr>
            <a:r>
              <a:rPr lang="en" sz="2400" kern="0">
                <a:solidFill>
                  <a:srgbClr val="FFFFFF"/>
                </a:solidFill>
                <a:latin typeface="Calibri"/>
                <a:ea typeface="Calibri"/>
                <a:cs typeface="Calibri"/>
                <a:sym typeface="Calibri"/>
              </a:rPr>
              <a:t>Median age: 41</a:t>
            </a:r>
            <a:endParaRPr sz="2400" kern="0">
              <a:solidFill>
                <a:srgbClr val="FFFFFF"/>
              </a:solidFill>
              <a:latin typeface="Calibri"/>
              <a:ea typeface="Calibri"/>
              <a:cs typeface="Calibri"/>
              <a:sym typeface="Calibri"/>
            </a:endParaRPr>
          </a:p>
          <a:p>
            <a:pPr defTabSz="1219170">
              <a:buClr>
                <a:srgbClr val="000000"/>
              </a:buClr>
            </a:pPr>
            <a:endParaRPr sz="2400" kern="0">
              <a:solidFill>
                <a:srgbClr val="FFFFFF"/>
              </a:solidFill>
              <a:latin typeface="Calibri"/>
              <a:ea typeface="Calibri"/>
              <a:cs typeface="Calibri"/>
              <a:sym typeface="Calibri"/>
            </a:endParaRPr>
          </a:p>
          <a:p>
            <a:pPr defTabSz="1219170">
              <a:buClr>
                <a:srgbClr val="000000"/>
              </a:buClr>
            </a:pPr>
            <a:r>
              <a:rPr lang="en" sz="2400" kern="0">
                <a:solidFill>
                  <a:srgbClr val="FFFFFF"/>
                </a:solidFill>
                <a:latin typeface="Calibri"/>
                <a:ea typeface="Calibri"/>
                <a:cs typeface="Calibri"/>
                <a:sym typeface="Calibri"/>
              </a:rPr>
              <a:t>Cardholders: 8,330</a:t>
            </a:r>
            <a:endParaRPr sz="2400" kern="0">
              <a:solidFill>
                <a:srgbClr val="FFFFFF"/>
              </a:solidFill>
              <a:latin typeface="Calibri"/>
              <a:ea typeface="Calibri"/>
              <a:cs typeface="Calibri"/>
              <a:sym typeface="Calibri"/>
            </a:endParaRPr>
          </a:p>
          <a:p>
            <a:pPr defTabSz="1219170">
              <a:buClr>
                <a:srgbClr val="000000"/>
              </a:buClr>
            </a:pPr>
            <a:endParaRPr sz="2400" kern="0">
              <a:solidFill>
                <a:srgbClr val="FFFFFF"/>
              </a:solidFill>
              <a:latin typeface="Calibri"/>
              <a:ea typeface="Calibri"/>
              <a:cs typeface="Calibri"/>
              <a:sym typeface="Calibri"/>
            </a:endParaRPr>
          </a:p>
          <a:p>
            <a:pPr defTabSz="1219170">
              <a:buClr>
                <a:srgbClr val="000000"/>
              </a:buClr>
            </a:pPr>
            <a:r>
              <a:rPr lang="en" sz="2400" kern="0">
                <a:solidFill>
                  <a:srgbClr val="FFFFFF"/>
                </a:solidFill>
                <a:latin typeface="Calibri"/>
                <a:ea typeface="Calibri"/>
                <a:cs typeface="Calibri"/>
                <a:sym typeface="Calibri"/>
              </a:rPr>
              <a:t>Adult Staff size: 4 full time, 5 part time </a:t>
            </a:r>
            <a:endParaRPr sz="2400" kern="0">
              <a:solidFill>
                <a:srgbClr val="FFFFFF"/>
              </a:solidFill>
              <a:latin typeface="Calibri"/>
              <a:ea typeface="Calibri"/>
              <a:cs typeface="Calibri"/>
              <a:sym typeface="Calibri"/>
            </a:endParaRPr>
          </a:p>
          <a:p>
            <a:pPr defTabSz="1219170">
              <a:buClr>
                <a:srgbClr val="000000"/>
              </a:buClr>
            </a:pPr>
            <a:endParaRPr sz="2400" kern="0">
              <a:solidFill>
                <a:srgbClr val="FFFFFF"/>
              </a:solidFill>
              <a:latin typeface="Calibri"/>
              <a:ea typeface="Calibri"/>
              <a:cs typeface="Calibri"/>
              <a:sym typeface="Calibri"/>
            </a:endParaRPr>
          </a:p>
          <a:p>
            <a:pPr defTabSz="1219170">
              <a:buClr>
                <a:srgbClr val="000000"/>
              </a:buClr>
            </a:pPr>
            <a:r>
              <a:rPr lang="en" sz="2400" kern="0">
                <a:solidFill>
                  <a:srgbClr val="FFFFFF"/>
                </a:solidFill>
                <a:latin typeface="Calibri"/>
                <a:ea typeface="Calibri"/>
                <a:cs typeface="Calibri"/>
                <a:sym typeface="Calibri"/>
              </a:rPr>
              <a:t>YS/YA Staff size: 3 full time, 5 part time</a:t>
            </a:r>
            <a:endParaRPr sz="24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21848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47"/>
        <p:cNvGrpSpPr/>
        <p:nvPr/>
      </p:nvGrpSpPr>
      <p:grpSpPr>
        <a:xfrm>
          <a:off x="0" y="0"/>
          <a:ext cx="0" cy="0"/>
          <a:chOff x="0" y="0"/>
          <a:chExt cx="0" cy="0"/>
        </a:xfrm>
      </p:grpSpPr>
      <p:sp>
        <p:nvSpPr>
          <p:cNvPr id="149" name="Google Shape;149;p28"/>
          <p:cNvSpPr txBox="1"/>
          <p:nvPr/>
        </p:nvSpPr>
        <p:spPr>
          <a:xfrm>
            <a:off x="3911800" y="402200"/>
            <a:ext cx="4368400" cy="11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dirty="0">
                <a:solidFill>
                  <a:srgbClr val="FFFFFF"/>
                </a:solidFill>
                <a:latin typeface="Calibri"/>
                <a:ea typeface="Calibri"/>
                <a:cs typeface="Calibri"/>
                <a:sym typeface="Calibri"/>
              </a:rPr>
              <a:t>HPL Book Box</a:t>
            </a:r>
            <a:endParaRPr sz="5333" kern="0" dirty="0">
              <a:solidFill>
                <a:srgbClr val="FFFFFF"/>
              </a:solidFill>
              <a:latin typeface="Calibri"/>
              <a:ea typeface="Calibri"/>
              <a:cs typeface="Calibri"/>
              <a:sym typeface="Calibri"/>
            </a:endParaRPr>
          </a:p>
          <a:p>
            <a:pPr defTabSz="1219170">
              <a:buClr>
                <a:srgbClr val="000000"/>
              </a:buClr>
            </a:pPr>
            <a:endParaRPr sz="1867" kern="0" dirty="0">
              <a:solidFill>
                <a:srgbClr val="000000"/>
              </a:solidFill>
              <a:latin typeface="Calibri"/>
              <a:ea typeface="Calibri"/>
              <a:cs typeface="Calibri"/>
              <a:sym typeface="Calibri"/>
            </a:endParaRPr>
          </a:p>
        </p:txBody>
      </p:sp>
      <p:pic>
        <p:nvPicPr>
          <p:cNvPr id="150" name="Google Shape;150;p28"/>
          <p:cNvPicPr preferRelativeResize="0"/>
          <p:nvPr/>
        </p:nvPicPr>
        <p:blipFill>
          <a:blip r:embed="rId3">
            <a:alphaModFix/>
          </a:blip>
          <a:stretch>
            <a:fillRect/>
          </a:stretch>
        </p:blipFill>
        <p:spPr>
          <a:xfrm>
            <a:off x="925571" y="2137618"/>
            <a:ext cx="4728205" cy="3546164"/>
          </a:xfrm>
          <a:prstGeom prst="rect">
            <a:avLst/>
          </a:prstGeom>
          <a:noFill/>
          <a:ln>
            <a:noFill/>
          </a:ln>
        </p:spPr>
      </p:pic>
      <p:pic>
        <p:nvPicPr>
          <p:cNvPr id="151" name="Google Shape;151;p28"/>
          <p:cNvPicPr preferRelativeResize="0"/>
          <p:nvPr/>
        </p:nvPicPr>
        <p:blipFill>
          <a:blip r:embed="rId4">
            <a:alphaModFix/>
          </a:blip>
          <a:stretch>
            <a:fillRect/>
          </a:stretch>
        </p:blipFill>
        <p:spPr>
          <a:xfrm>
            <a:off x="6526900" y="2137617"/>
            <a:ext cx="4728205" cy="3546155"/>
          </a:xfrm>
          <a:prstGeom prst="rect">
            <a:avLst/>
          </a:prstGeom>
          <a:noFill/>
          <a:ln>
            <a:noFill/>
          </a:ln>
        </p:spPr>
      </p:pic>
    </p:spTree>
    <p:extLst>
      <p:ext uri="{BB962C8B-B14F-4D97-AF65-F5344CB8AC3E}">
        <p14:creationId xmlns:p14="http://schemas.microsoft.com/office/powerpoint/2010/main" val="2121237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55"/>
        <p:cNvGrpSpPr/>
        <p:nvPr/>
      </p:nvGrpSpPr>
      <p:grpSpPr>
        <a:xfrm>
          <a:off x="0" y="0"/>
          <a:ext cx="0" cy="0"/>
          <a:chOff x="0" y="0"/>
          <a:chExt cx="0" cy="0"/>
        </a:xfrm>
      </p:grpSpPr>
      <p:pic>
        <p:nvPicPr>
          <p:cNvPr id="156" name="Google Shape;156;p29"/>
          <p:cNvPicPr preferRelativeResize="0"/>
          <p:nvPr/>
        </p:nvPicPr>
        <p:blipFill>
          <a:blip r:embed="rId3">
            <a:alphaModFix/>
          </a:blip>
          <a:stretch>
            <a:fillRect/>
          </a:stretch>
        </p:blipFill>
        <p:spPr>
          <a:xfrm>
            <a:off x="286134" y="473700"/>
            <a:ext cx="6816335" cy="5910600"/>
          </a:xfrm>
          <a:prstGeom prst="rect">
            <a:avLst/>
          </a:prstGeom>
          <a:noFill/>
          <a:ln>
            <a:noFill/>
          </a:ln>
        </p:spPr>
      </p:pic>
      <p:pic>
        <p:nvPicPr>
          <p:cNvPr id="157" name="Google Shape;157;p29"/>
          <p:cNvPicPr preferRelativeResize="0"/>
          <p:nvPr/>
        </p:nvPicPr>
        <p:blipFill>
          <a:blip r:embed="rId4">
            <a:alphaModFix/>
          </a:blip>
          <a:stretch>
            <a:fillRect/>
          </a:stretch>
        </p:blipFill>
        <p:spPr>
          <a:xfrm>
            <a:off x="8087933" y="1464735"/>
            <a:ext cx="2946435" cy="3928539"/>
          </a:xfrm>
          <a:prstGeom prst="rect">
            <a:avLst/>
          </a:prstGeom>
          <a:noFill/>
          <a:ln>
            <a:noFill/>
          </a:ln>
        </p:spPr>
      </p:pic>
    </p:spTree>
    <p:extLst>
      <p:ext uri="{BB962C8B-B14F-4D97-AF65-F5344CB8AC3E}">
        <p14:creationId xmlns:p14="http://schemas.microsoft.com/office/powerpoint/2010/main" val="2170949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61"/>
        <p:cNvGrpSpPr/>
        <p:nvPr/>
      </p:nvGrpSpPr>
      <p:grpSpPr>
        <a:xfrm>
          <a:off x="0" y="0"/>
          <a:ext cx="0" cy="0"/>
          <a:chOff x="0" y="0"/>
          <a:chExt cx="0" cy="0"/>
        </a:xfrm>
      </p:grpSpPr>
      <p:sp>
        <p:nvSpPr>
          <p:cNvPr id="162" name="Google Shape;162;p30"/>
          <p:cNvSpPr txBox="1">
            <a:spLocks noGrp="1"/>
          </p:cNvSpPr>
          <p:nvPr>
            <p:ph type="ctrTitle"/>
          </p:nvPr>
        </p:nvSpPr>
        <p:spPr>
          <a:xfrm>
            <a:off x="1986417" y="526093"/>
            <a:ext cx="8219200" cy="630400"/>
          </a:xfrm>
          <a:prstGeom prst="rect">
            <a:avLst/>
          </a:prstGeom>
          <a:noFill/>
          <a:ln>
            <a:noFill/>
          </a:ln>
        </p:spPr>
        <p:txBody>
          <a:bodyPr spcFirstLastPara="1" wrap="square" lIns="91433" tIns="45700" rIns="91433" bIns="45700" anchor="b" anchorCtr="0">
            <a:noAutofit/>
          </a:bodyPr>
          <a:lstStyle/>
          <a:p>
            <a:pPr>
              <a:buSzPts val="2700"/>
            </a:pPr>
            <a:r>
              <a:rPr lang="en" sz="5333">
                <a:solidFill>
                  <a:srgbClr val="FFFFFF"/>
                </a:solidFill>
                <a:latin typeface="Arial Narrow"/>
                <a:ea typeface="Arial Narrow"/>
                <a:cs typeface="Arial Narrow"/>
                <a:sym typeface="Arial Narrow"/>
              </a:rPr>
              <a:t>Review Cards</a:t>
            </a:r>
            <a:endParaRPr sz="5333">
              <a:solidFill>
                <a:srgbClr val="FFFFFF"/>
              </a:solidFill>
              <a:latin typeface="Arial Narrow"/>
              <a:ea typeface="Arial Narrow"/>
              <a:cs typeface="Arial Narrow"/>
              <a:sym typeface="Arial Narrow"/>
            </a:endParaRPr>
          </a:p>
        </p:txBody>
      </p:sp>
      <p:pic>
        <p:nvPicPr>
          <p:cNvPr id="163" name="Google Shape;163;p30" descr="5af0bdf4-b423-4b17-b8c5-79b64d18a293@namprd11"/>
          <p:cNvPicPr preferRelativeResize="0"/>
          <p:nvPr/>
        </p:nvPicPr>
        <p:blipFill rotWithShape="1">
          <a:blip r:embed="rId3">
            <a:alphaModFix/>
          </a:blip>
          <a:srcRect/>
          <a:stretch/>
        </p:blipFill>
        <p:spPr>
          <a:xfrm rot="5400000">
            <a:off x="323401" y="1925001"/>
            <a:ext cx="3748367" cy="3748367"/>
          </a:xfrm>
          <a:prstGeom prst="rect">
            <a:avLst/>
          </a:prstGeom>
          <a:noFill/>
          <a:ln>
            <a:noFill/>
          </a:ln>
        </p:spPr>
      </p:pic>
      <p:pic>
        <p:nvPicPr>
          <p:cNvPr id="164" name="Google Shape;164;p30" descr="https://attachments.office.net/owa/mmartinez@hinsdalelibrary.info/service.svc/s/GetAttachmentThumbnail?id=AAMkADFmZGMwY2M4LTI0OTEtNDZlZC04YzVjLTcyYjIzZDI1NmY5ZABGAAAAAAA5QbdSUp6ySY3vIh%2B1DF8iBwCiFncn9NGgR7jPySohcsYMAAAAAAEMAAAkA0c2oZJlRKTMh18RPrsdAAHo8SBHAAABEgAQALldOhgSyL1LrNyf4aK%2FM9I%3D&amp;thumbnailType=2&amp;owa=outlook.office.com&amp;scriptVer=2019031102.10&amp;X-OWA-CANARY=GK-B347SN0S_01WAXFBOyGA3qOJWqtYYXlvhbTH6vDC6WJHuy55rU0In9wph7b5PN6oQUQDSxRI.&amp;token=eyJhbGciOiJSUzI1NiIsImtpZCI6IjA2MDBGOUY2NzQ2MjA3MzdFNzM0MDRFMjg3QzQ1QTgxOENCN0NFQjgiLCJ4NXQiOiJCZ0Q1OW5SaUJ6Zm5OQVRpaDhSYWdZeTN6cmciLCJ0eXAiOiJKV1QifQ.eyJ2ZXIiOiJFeGNoYW5nZS5DYWxsYmFjay5WMSIsImFwcGN0eHNlbmRlciI6Ik93YURvd25sb2FkQGI4ZjliZmZmLWIxZTktNGYwMy04Yjk4LWZjODkzMDBiOWNjOSIsImFwcGN0eCI6IntcIm1zZXhjaHByb3RcIjpcIm93YVwiLFwicHJpbWFyeXNpZFwiOlwiUy0xLTUtMjEtMzA1ODE2MDAwNi0xMjc0Njk5MjQzLTE5ODQyMDY0MzUtNzQzNjM0NVwiLFwicHVpZFwiOlwiMTE1MzkwNjY2MDk4MzA3Njg2MlwiLFwib2lkXCI6XCIwODQ5NTczMi02OTkwLTRjZTctOTc0YS05ZGQ3MWRlNjdhZDZcIixcInNjb3BlXCI6XCJPd2FEb3dubG9hZFwifSIsIm5iZiI6MTU1Mjc3MTY3NywiZXhwIjoxNTUyNzcyMjc3LCJpc3MiOiIwMDAwMDAwMi0wMDAwLTBmZjEtY2UwMC0wMDAwMDAwMDAwMDBAYjhmOWJmZmYtYjFlOS00ZjAzLThiOTgtZmM4OTMwMGI5Y2M5IiwiYXVkIjoiMDAwMDAwMDItMDAwMC0wZmYxLWNlMDAtMDAwMDAwMDAwMDAwL2F0dGFjaG1lbnRzLm9mZmljZS5uZXRAYjhmOWJmZmYtYjFlOS00ZjAzLThiOTgtZmM4OTMwMGI5Y2M5In0.jftbd8ppuelAOcu2a5g7-J564SehdONfBbPJMXQ7kL7YUi-NpR5dkdLkfVBVEy13o-ltk79ArOoyfSxI_KQ8Ym91CFhThYhhuetnWwsCwRDcc2dceg8-IbNSbl_u6ly2O20XfI9BzjOy8IUElrZv84YxwqUltbf7a5HJoVmGwPaJpr4jQYhPQJg0sZ7goUeS3mAIB1dyN15nhVnCX1dIOhQDcSWqT8p-VKTpwKJYIbG_xiWAB3eGfONJHq4YrmANN3JHhU0cG050-aof5g_JJyRggvVWfSVEULi9o8onvCUdo0APUFxTYc6SJSUPIgGSjIPlAtvEirIK2p5BpSGq6A&amp;animation=true"/>
          <p:cNvPicPr preferRelativeResize="0"/>
          <p:nvPr/>
        </p:nvPicPr>
        <p:blipFill rotWithShape="1">
          <a:blip r:embed="rId4">
            <a:alphaModFix/>
          </a:blip>
          <a:srcRect b="25545"/>
          <a:stretch/>
        </p:blipFill>
        <p:spPr>
          <a:xfrm>
            <a:off x="4273867" y="1932452"/>
            <a:ext cx="3760935" cy="3733465"/>
          </a:xfrm>
          <a:prstGeom prst="rect">
            <a:avLst/>
          </a:prstGeom>
          <a:noFill/>
          <a:ln>
            <a:noFill/>
          </a:ln>
        </p:spPr>
      </p:pic>
      <p:pic>
        <p:nvPicPr>
          <p:cNvPr id="165" name="Google Shape;165;p30"/>
          <p:cNvPicPr preferRelativeResize="0"/>
          <p:nvPr/>
        </p:nvPicPr>
        <p:blipFill rotWithShape="1">
          <a:blip r:embed="rId5">
            <a:alphaModFix/>
          </a:blip>
          <a:srcRect l="24482" b="-1204"/>
          <a:stretch/>
        </p:blipFill>
        <p:spPr>
          <a:xfrm rot="5400000">
            <a:off x="8246148" y="1915749"/>
            <a:ext cx="3675101" cy="3693604"/>
          </a:xfrm>
          <a:prstGeom prst="rect">
            <a:avLst/>
          </a:prstGeom>
          <a:noFill/>
          <a:ln>
            <a:noFill/>
          </a:ln>
        </p:spPr>
      </p:pic>
      <p:cxnSp>
        <p:nvCxnSpPr>
          <p:cNvPr id="166" name="Google Shape;166;p30"/>
          <p:cNvCxnSpPr/>
          <p:nvPr/>
        </p:nvCxnSpPr>
        <p:spPr>
          <a:xfrm>
            <a:off x="2381267" y="4734567"/>
            <a:ext cx="216000" cy="70000"/>
          </a:xfrm>
          <a:prstGeom prst="straightConnector1">
            <a:avLst/>
          </a:prstGeom>
          <a:noFill/>
          <a:ln w="38100" cap="flat" cmpd="sng">
            <a:solidFill>
              <a:schemeClr val="dk2"/>
            </a:solidFill>
            <a:prstDash val="solid"/>
            <a:round/>
            <a:headEnd type="none" w="med" len="med"/>
            <a:tailEnd type="none" w="med" len="med"/>
          </a:ln>
        </p:spPr>
      </p:cxnSp>
      <p:cxnSp>
        <p:nvCxnSpPr>
          <p:cNvPr id="167" name="Google Shape;167;p30"/>
          <p:cNvCxnSpPr/>
          <p:nvPr/>
        </p:nvCxnSpPr>
        <p:spPr>
          <a:xfrm rot="10800000" flipH="1">
            <a:off x="1155700" y="3737667"/>
            <a:ext cx="222400" cy="44400"/>
          </a:xfrm>
          <a:prstGeom prst="straightConnector1">
            <a:avLst/>
          </a:prstGeom>
          <a:noFill/>
          <a:ln w="19050" cap="flat" cmpd="sng">
            <a:solidFill>
              <a:schemeClr val="dk2"/>
            </a:solidFill>
            <a:prstDash val="solid"/>
            <a:round/>
            <a:headEnd type="none" w="med" len="med"/>
            <a:tailEnd type="none" w="med" len="med"/>
          </a:ln>
        </p:spPr>
      </p:cxnSp>
      <p:cxnSp>
        <p:nvCxnSpPr>
          <p:cNvPr id="168" name="Google Shape;168;p30"/>
          <p:cNvCxnSpPr/>
          <p:nvPr/>
        </p:nvCxnSpPr>
        <p:spPr>
          <a:xfrm rot="10800000" flipH="1">
            <a:off x="1873267" y="2702600"/>
            <a:ext cx="241200" cy="44400"/>
          </a:xfrm>
          <a:prstGeom prst="straightConnector1">
            <a:avLst/>
          </a:prstGeom>
          <a:noFill/>
          <a:ln w="19050" cap="flat" cmpd="sng">
            <a:solidFill>
              <a:schemeClr val="dk2"/>
            </a:solidFill>
            <a:prstDash val="solid"/>
            <a:round/>
            <a:headEnd type="none" w="med" len="med"/>
            <a:tailEnd type="none" w="med" len="med"/>
          </a:ln>
        </p:spPr>
      </p:cxnSp>
      <p:cxnSp>
        <p:nvCxnSpPr>
          <p:cNvPr id="169" name="Google Shape;169;p30"/>
          <p:cNvCxnSpPr/>
          <p:nvPr/>
        </p:nvCxnSpPr>
        <p:spPr>
          <a:xfrm>
            <a:off x="3206767" y="3305800"/>
            <a:ext cx="438000" cy="196800"/>
          </a:xfrm>
          <a:prstGeom prst="straightConnector1">
            <a:avLst/>
          </a:prstGeom>
          <a:noFill/>
          <a:ln w="19050" cap="flat" cmpd="sng">
            <a:solidFill>
              <a:schemeClr val="dk2"/>
            </a:solidFill>
            <a:prstDash val="solid"/>
            <a:round/>
            <a:headEnd type="none" w="med" len="med"/>
            <a:tailEnd type="none" w="med" len="med"/>
          </a:ln>
        </p:spPr>
      </p:cxnSp>
      <p:cxnSp>
        <p:nvCxnSpPr>
          <p:cNvPr id="170" name="Google Shape;170;p30"/>
          <p:cNvCxnSpPr/>
          <p:nvPr/>
        </p:nvCxnSpPr>
        <p:spPr>
          <a:xfrm>
            <a:off x="2781300" y="4042400"/>
            <a:ext cx="196800" cy="10160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930140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74"/>
        <p:cNvGrpSpPr/>
        <p:nvPr/>
      </p:nvGrpSpPr>
      <p:grpSpPr>
        <a:xfrm>
          <a:off x="0" y="0"/>
          <a:ext cx="0" cy="0"/>
          <a:chOff x="0" y="0"/>
          <a:chExt cx="0" cy="0"/>
        </a:xfrm>
      </p:grpSpPr>
      <p:pic>
        <p:nvPicPr>
          <p:cNvPr id="175" name="Google Shape;175;p31"/>
          <p:cNvPicPr preferRelativeResize="0"/>
          <p:nvPr/>
        </p:nvPicPr>
        <p:blipFill rotWithShape="1">
          <a:blip r:embed="rId3">
            <a:alphaModFix/>
          </a:blip>
          <a:srcRect l="11192" r="11912" b="4114"/>
          <a:stretch/>
        </p:blipFill>
        <p:spPr>
          <a:xfrm>
            <a:off x="398833" y="2010634"/>
            <a:ext cx="5245000" cy="3678900"/>
          </a:xfrm>
          <a:prstGeom prst="rect">
            <a:avLst/>
          </a:prstGeom>
          <a:noFill/>
          <a:ln>
            <a:noFill/>
          </a:ln>
        </p:spPr>
      </p:pic>
      <p:pic>
        <p:nvPicPr>
          <p:cNvPr id="176" name="Google Shape;176;p31"/>
          <p:cNvPicPr preferRelativeResize="0"/>
          <p:nvPr/>
        </p:nvPicPr>
        <p:blipFill rotWithShape="1">
          <a:blip r:embed="rId4">
            <a:alphaModFix/>
          </a:blip>
          <a:srcRect l="14072" t="6200" r="12204" b="7900"/>
          <a:stretch/>
        </p:blipFill>
        <p:spPr>
          <a:xfrm>
            <a:off x="6233268" y="2010633"/>
            <a:ext cx="5613209" cy="3678899"/>
          </a:xfrm>
          <a:prstGeom prst="rect">
            <a:avLst/>
          </a:prstGeom>
          <a:noFill/>
          <a:ln>
            <a:noFill/>
          </a:ln>
        </p:spPr>
      </p:pic>
      <p:sp>
        <p:nvSpPr>
          <p:cNvPr id="177" name="Google Shape;177;p31"/>
          <p:cNvSpPr txBox="1"/>
          <p:nvPr/>
        </p:nvSpPr>
        <p:spPr>
          <a:xfrm>
            <a:off x="1392600" y="429800"/>
            <a:ext cx="9406800" cy="100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a:solidFill>
                  <a:srgbClr val="FFFFFF"/>
                </a:solidFill>
                <a:latin typeface="Calibri"/>
                <a:ea typeface="Calibri"/>
                <a:cs typeface="Calibri"/>
                <a:sym typeface="Calibri"/>
              </a:rPr>
              <a:t>Teen Book Box and Book Box Jr. </a:t>
            </a:r>
            <a:endParaRPr sz="5333"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98580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24" name="Rectangle 23"/>
          <p:cNvSpPr/>
          <p:nvPr/>
        </p:nvSpPr>
        <p:spPr>
          <a:xfrm>
            <a:off x="729674" y="742868"/>
            <a:ext cx="10714182" cy="542702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p:txBody>
          <a:bodyPr/>
          <a:lstStyle/>
          <a:p>
            <a:r>
              <a:rPr lang="en-US" dirty="0"/>
              <a:t>Maximize the reach of your recommendations</a:t>
            </a:r>
          </a:p>
        </p:txBody>
      </p:sp>
      <p:sp>
        <p:nvSpPr>
          <p:cNvPr id="18" name="Text Placeholder 17">
            <a:extLst>
              <a:ext uri="{FF2B5EF4-FFF2-40B4-BE49-F238E27FC236}">
                <a16:creationId xmlns:a16="http://schemas.microsoft.com/office/drawing/2014/main" id="{595DC9A3-0BE7-4944-AA93-1689F0A884FC}"/>
              </a:ext>
            </a:extLst>
          </p:cNvPr>
          <p:cNvSpPr>
            <a:spLocks noGrp="1"/>
          </p:cNvSpPr>
          <p:nvPr>
            <p:ph type="body" idx="24"/>
          </p:nvPr>
        </p:nvSpPr>
        <p:spPr>
          <a:xfrm>
            <a:off x="838200" y="1377832"/>
            <a:ext cx="9037320" cy="658109"/>
          </a:xfrm>
        </p:spPr>
        <p:txBody>
          <a:bodyPr>
            <a:noAutofit/>
          </a:bodyPr>
          <a:lstStyle/>
          <a:p>
            <a:r>
              <a:rPr lang="en-US" dirty="0"/>
              <a:t>Don’t reinvent the wheel. Take advantage of work you’ve already done.</a:t>
            </a:r>
          </a:p>
          <a:p>
            <a:r>
              <a:rPr lang="en-US" dirty="0"/>
              <a:t>Once you have a </a:t>
            </a:r>
            <a:r>
              <a:rPr lang="en-US" dirty="0" smtClean="0"/>
              <a:t>bibliography, </a:t>
            </a:r>
            <a:r>
              <a:rPr lang="en-US" dirty="0"/>
              <a:t>you can turn it into</a:t>
            </a:r>
            <a:r>
              <a:rPr lang="en-US" dirty="0" smtClean="0"/>
              <a:t>… </a:t>
            </a:r>
            <a:r>
              <a:rPr lang="en-US" b="1" dirty="0" smtClean="0"/>
              <a:t>bookmarks!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928" y="2130501"/>
            <a:ext cx="4861744" cy="36463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392" y="2131272"/>
            <a:ext cx="3332860" cy="3645537"/>
          </a:xfrm>
          <a:prstGeom prst="rect">
            <a:avLst/>
          </a:prstGeom>
          <a:ln>
            <a:solidFill>
              <a:schemeClr val="accent1"/>
            </a:solidFill>
          </a:ln>
        </p:spPr>
      </p:pic>
      <p:sp>
        <p:nvSpPr>
          <p:cNvPr id="5" name="Right Arrow 4"/>
          <p:cNvSpPr/>
          <p:nvPr/>
        </p:nvSpPr>
        <p:spPr>
          <a:xfrm>
            <a:off x="4850780" y="3010829"/>
            <a:ext cx="1226635" cy="89209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627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81"/>
        <p:cNvGrpSpPr/>
        <p:nvPr/>
      </p:nvGrpSpPr>
      <p:grpSpPr>
        <a:xfrm>
          <a:off x="0" y="0"/>
          <a:ext cx="0" cy="0"/>
          <a:chOff x="0" y="0"/>
          <a:chExt cx="0" cy="0"/>
        </a:xfrm>
      </p:grpSpPr>
      <p:sp>
        <p:nvSpPr>
          <p:cNvPr id="182" name="Google Shape;182;p32"/>
          <p:cNvSpPr txBox="1">
            <a:spLocks noGrp="1"/>
          </p:cNvSpPr>
          <p:nvPr>
            <p:ph type="ctrTitle"/>
          </p:nvPr>
        </p:nvSpPr>
        <p:spPr>
          <a:xfrm>
            <a:off x="2895996" y="496467"/>
            <a:ext cx="6400000" cy="630400"/>
          </a:xfrm>
          <a:prstGeom prst="rect">
            <a:avLst/>
          </a:prstGeom>
          <a:noFill/>
          <a:ln>
            <a:noFill/>
          </a:ln>
        </p:spPr>
        <p:txBody>
          <a:bodyPr spcFirstLastPara="1" wrap="square" lIns="91433" tIns="45700" rIns="91433" bIns="45700" anchor="b" anchorCtr="0">
            <a:noAutofit/>
          </a:bodyPr>
          <a:lstStyle/>
          <a:p>
            <a:pPr>
              <a:buSzPts val="2700"/>
            </a:pPr>
            <a:r>
              <a:rPr lang="en" sz="5333">
                <a:solidFill>
                  <a:srgbClr val="FFFFFF"/>
                </a:solidFill>
                <a:latin typeface="Arial Narrow"/>
                <a:ea typeface="Arial Narrow"/>
                <a:cs typeface="Arial Narrow"/>
                <a:sym typeface="Arial Narrow"/>
              </a:rPr>
              <a:t>What is inside?</a:t>
            </a:r>
            <a:endParaRPr sz="5333">
              <a:solidFill>
                <a:srgbClr val="FFFFFF"/>
              </a:solidFill>
              <a:latin typeface="Arial Narrow"/>
              <a:ea typeface="Arial Narrow"/>
              <a:cs typeface="Arial Narrow"/>
              <a:sym typeface="Arial Narrow"/>
            </a:endParaRPr>
          </a:p>
        </p:txBody>
      </p:sp>
      <p:pic>
        <p:nvPicPr>
          <p:cNvPr id="183" name="Google Shape;183;p32"/>
          <p:cNvPicPr preferRelativeResize="0"/>
          <p:nvPr/>
        </p:nvPicPr>
        <p:blipFill rotWithShape="1">
          <a:blip r:embed="rId3">
            <a:alphaModFix/>
          </a:blip>
          <a:srcRect/>
          <a:stretch/>
        </p:blipFill>
        <p:spPr>
          <a:xfrm rot="5400000">
            <a:off x="978284" y="2050800"/>
            <a:ext cx="4946467" cy="3817765"/>
          </a:xfrm>
          <a:prstGeom prst="rect">
            <a:avLst/>
          </a:prstGeom>
          <a:noFill/>
          <a:ln>
            <a:noFill/>
          </a:ln>
        </p:spPr>
      </p:pic>
      <p:pic>
        <p:nvPicPr>
          <p:cNvPr id="184" name="Google Shape;184;p32"/>
          <p:cNvPicPr preferRelativeResize="0"/>
          <p:nvPr/>
        </p:nvPicPr>
        <p:blipFill rotWithShape="1">
          <a:blip r:embed="rId4">
            <a:alphaModFix/>
          </a:blip>
          <a:srcRect/>
          <a:stretch/>
        </p:blipFill>
        <p:spPr>
          <a:xfrm rot="5400000">
            <a:off x="6054700" y="2089267"/>
            <a:ext cx="4987867" cy="3740868"/>
          </a:xfrm>
          <a:prstGeom prst="rect">
            <a:avLst/>
          </a:prstGeom>
          <a:noFill/>
          <a:ln>
            <a:noFill/>
          </a:ln>
        </p:spPr>
      </p:pic>
    </p:spTree>
    <p:extLst>
      <p:ext uri="{BB962C8B-B14F-4D97-AF65-F5344CB8AC3E}">
        <p14:creationId xmlns:p14="http://schemas.microsoft.com/office/powerpoint/2010/main" val="343934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89199"/>
        </a:solidFill>
        <a:effectLst/>
      </p:bgPr>
    </p:bg>
    <p:spTree>
      <p:nvGrpSpPr>
        <p:cNvPr id="1" name="Shape 188"/>
        <p:cNvGrpSpPr/>
        <p:nvPr/>
      </p:nvGrpSpPr>
      <p:grpSpPr>
        <a:xfrm>
          <a:off x="0" y="0"/>
          <a:ext cx="0" cy="0"/>
          <a:chOff x="0" y="0"/>
          <a:chExt cx="0" cy="0"/>
        </a:xfrm>
      </p:grpSpPr>
      <p:sp>
        <p:nvSpPr>
          <p:cNvPr id="189" name="Google Shape;189;p33"/>
          <p:cNvSpPr txBox="1">
            <a:spLocks noGrp="1"/>
          </p:cNvSpPr>
          <p:nvPr>
            <p:ph type="ctrTitle"/>
          </p:nvPr>
        </p:nvSpPr>
        <p:spPr>
          <a:xfrm>
            <a:off x="1986417" y="466893"/>
            <a:ext cx="8219200" cy="630400"/>
          </a:xfrm>
          <a:prstGeom prst="rect">
            <a:avLst/>
          </a:prstGeom>
          <a:noFill/>
          <a:ln>
            <a:noFill/>
          </a:ln>
        </p:spPr>
        <p:txBody>
          <a:bodyPr spcFirstLastPara="1" wrap="square" lIns="91433" tIns="45700" rIns="91433" bIns="45700" anchor="b" anchorCtr="0">
            <a:noAutofit/>
          </a:bodyPr>
          <a:lstStyle/>
          <a:p>
            <a:pPr>
              <a:buSzPts val="2700"/>
            </a:pPr>
            <a:r>
              <a:rPr lang="en" sz="5333">
                <a:solidFill>
                  <a:srgbClr val="FFFFFF"/>
                </a:solidFill>
                <a:latin typeface="Arial Narrow"/>
                <a:ea typeface="Arial Narrow"/>
                <a:cs typeface="Arial Narrow"/>
                <a:sym typeface="Arial Narrow"/>
              </a:rPr>
              <a:t>Replicating on a Budget</a:t>
            </a:r>
            <a:endParaRPr sz="5333">
              <a:solidFill>
                <a:srgbClr val="FFFFFF"/>
              </a:solidFill>
              <a:latin typeface="Arial Narrow"/>
              <a:ea typeface="Arial Narrow"/>
              <a:cs typeface="Arial Narrow"/>
              <a:sym typeface="Arial Narrow"/>
            </a:endParaRPr>
          </a:p>
        </p:txBody>
      </p:sp>
      <p:pic>
        <p:nvPicPr>
          <p:cNvPr id="190" name="Google Shape;190;p33" descr="Gift Boxes - 4 x 4 x 2&quot;, White Gloss S-9598"/>
          <p:cNvPicPr preferRelativeResize="0"/>
          <p:nvPr/>
        </p:nvPicPr>
        <p:blipFill rotWithShape="1">
          <a:blip r:embed="rId3">
            <a:alphaModFix/>
          </a:blip>
          <a:srcRect/>
          <a:stretch/>
        </p:blipFill>
        <p:spPr>
          <a:xfrm>
            <a:off x="4406354" y="4236797"/>
            <a:ext cx="1640911" cy="1846304"/>
          </a:xfrm>
          <a:prstGeom prst="rect">
            <a:avLst/>
          </a:prstGeom>
          <a:noFill/>
          <a:ln>
            <a:noFill/>
          </a:ln>
        </p:spPr>
      </p:pic>
      <p:pic>
        <p:nvPicPr>
          <p:cNvPr id="191" name="Google Shape;191;p33"/>
          <p:cNvPicPr preferRelativeResize="0"/>
          <p:nvPr/>
        </p:nvPicPr>
        <p:blipFill rotWithShape="1">
          <a:blip r:embed="rId4">
            <a:alphaModFix/>
          </a:blip>
          <a:srcRect l="13562" t="27845" r="54392" b="19190"/>
          <a:stretch/>
        </p:blipFill>
        <p:spPr>
          <a:xfrm>
            <a:off x="544975" y="1700525"/>
            <a:ext cx="2242157" cy="2084504"/>
          </a:xfrm>
          <a:prstGeom prst="rect">
            <a:avLst/>
          </a:prstGeom>
          <a:noFill/>
          <a:ln>
            <a:noFill/>
          </a:ln>
        </p:spPr>
      </p:pic>
      <p:pic>
        <p:nvPicPr>
          <p:cNvPr id="192" name="Google Shape;192;p33" descr="Image result for oriental trading logo"/>
          <p:cNvPicPr preferRelativeResize="0"/>
          <p:nvPr/>
        </p:nvPicPr>
        <p:blipFill rotWithShape="1">
          <a:blip r:embed="rId5">
            <a:alphaModFix/>
          </a:blip>
          <a:srcRect/>
          <a:stretch/>
        </p:blipFill>
        <p:spPr>
          <a:xfrm>
            <a:off x="9141011" y="1790292"/>
            <a:ext cx="1905000" cy="1905000"/>
          </a:xfrm>
          <a:prstGeom prst="rect">
            <a:avLst/>
          </a:prstGeom>
          <a:noFill/>
          <a:ln>
            <a:noFill/>
          </a:ln>
        </p:spPr>
      </p:pic>
      <p:pic>
        <p:nvPicPr>
          <p:cNvPr id="193" name="Google Shape;193;p33" descr="Image result for target dollar spot"/>
          <p:cNvPicPr preferRelativeResize="0"/>
          <p:nvPr/>
        </p:nvPicPr>
        <p:blipFill rotWithShape="1">
          <a:blip r:embed="rId6">
            <a:alphaModFix/>
          </a:blip>
          <a:srcRect/>
          <a:stretch/>
        </p:blipFill>
        <p:spPr>
          <a:xfrm>
            <a:off x="7248569" y="4173501"/>
            <a:ext cx="3809967" cy="1904999"/>
          </a:xfrm>
          <a:prstGeom prst="rect">
            <a:avLst/>
          </a:prstGeom>
          <a:noFill/>
          <a:ln>
            <a:noFill/>
          </a:ln>
        </p:spPr>
      </p:pic>
      <p:sp>
        <p:nvSpPr>
          <p:cNvPr id="194" name="Google Shape;194;p33"/>
          <p:cNvSpPr txBox="1"/>
          <p:nvPr/>
        </p:nvSpPr>
        <p:spPr>
          <a:xfrm>
            <a:off x="-2250967" y="4387033"/>
            <a:ext cx="1935200" cy="1550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195" name="Google Shape;195;p33"/>
          <p:cNvPicPr preferRelativeResize="0"/>
          <p:nvPr/>
        </p:nvPicPr>
        <p:blipFill>
          <a:blip r:embed="rId7">
            <a:alphaModFix/>
          </a:blip>
          <a:stretch>
            <a:fillRect/>
          </a:stretch>
        </p:blipFill>
        <p:spPr>
          <a:xfrm>
            <a:off x="6255233" y="1744201"/>
            <a:ext cx="1905000" cy="1905000"/>
          </a:xfrm>
          <a:prstGeom prst="rect">
            <a:avLst/>
          </a:prstGeom>
          <a:noFill/>
          <a:ln>
            <a:noFill/>
          </a:ln>
        </p:spPr>
      </p:pic>
      <p:pic>
        <p:nvPicPr>
          <p:cNvPr id="196" name="Google Shape;196;p33"/>
          <p:cNvPicPr preferRelativeResize="0"/>
          <p:nvPr/>
        </p:nvPicPr>
        <p:blipFill>
          <a:blip r:embed="rId8">
            <a:alphaModFix/>
          </a:blip>
          <a:stretch>
            <a:fillRect/>
          </a:stretch>
        </p:blipFill>
        <p:spPr>
          <a:xfrm>
            <a:off x="282167" y="4140068"/>
            <a:ext cx="3098703" cy="2151597"/>
          </a:xfrm>
          <a:prstGeom prst="rect">
            <a:avLst/>
          </a:prstGeom>
          <a:noFill/>
          <a:ln>
            <a:noFill/>
          </a:ln>
        </p:spPr>
      </p:pic>
      <p:pic>
        <p:nvPicPr>
          <p:cNvPr id="197" name="Google Shape;197;p33"/>
          <p:cNvPicPr preferRelativeResize="0"/>
          <p:nvPr/>
        </p:nvPicPr>
        <p:blipFill>
          <a:blip r:embed="rId9">
            <a:alphaModFix/>
          </a:blip>
          <a:stretch>
            <a:fillRect/>
          </a:stretch>
        </p:blipFill>
        <p:spPr>
          <a:xfrm>
            <a:off x="3190832" y="2447213"/>
            <a:ext cx="2485283" cy="784851"/>
          </a:xfrm>
          <a:prstGeom prst="rect">
            <a:avLst/>
          </a:prstGeom>
          <a:noFill/>
          <a:ln>
            <a:noFill/>
          </a:ln>
        </p:spPr>
      </p:pic>
    </p:spTree>
    <p:extLst>
      <p:ext uri="{BB962C8B-B14F-4D97-AF65-F5344CB8AC3E}">
        <p14:creationId xmlns:p14="http://schemas.microsoft.com/office/powerpoint/2010/main" val="1178179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t="10358" b="10358"/>
          <a:stretch>
            <a:fillRect/>
          </a:stretch>
        </p:blipFill>
        <p:spPr/>
      </p:pic>
      <p:sp>
        <p:nvSpPr>
          <p:cNvPr id="12" name="Rectangle 11"/>
          <p:cNvSpPr/>
          <p:nvPr/>
        </p:nvSpPr>
        <p:spPr>
          <a:xfrm>
            <a:off x="458724" y="457200"/>
            <a:ext cx="11274552" cy="5943600"/>
          </a:xfrm>
          <a:prstGeom prst="rect">
            <a:avLst/>
          </a:prstGeom>
          <a:gradFill>
            <a:gsLst>
              <a:gs pos="0">
                <a:srgbClr val="6D3B4F">
                  <a:alpha val="76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3017BA-CF2C-48F0-9210-D1F6497A2D69}"/>
              </a:ext>
            </a:extLst>
          </p:cNvPr>
          <p:cNvSpPr>
            <a:spLocks noGrp="1"/>
          </p:cNvSpPr>
          <p:nvPr>
            <p:ph type="subTitle" idx="1"/>
          </p:nvPr>
        </p:nvSpPr>
        <p:spPr>
          <a:xfrm>
            <a:off x="458724" y="4601258"/>
            <a:ext cx="11274552" cy="1799542"/>
          </a:xfrm>
        </p:spPr>
        <p:txBody>
          <a:bodyPr/>
          <a:lstStyle/>
          <a:p>
            <a:pPr algn="l"/>
            <a:r>
              <a:rPr lang="en-US" dirty="0">
                <a:cs typeface="Calibri"/>
              </a:rPr>
              <a:t>      Jez Layman                            Stacey Peterson                          Emily Borsa</a:t>
            </a:r>
            <a:endParaRPr lang="en-US" dirty="0"/>
          </a:p>
        </p:txBody>
      </p:sp>
      <p:sp>
        <p:nvSpPr>
          <p:cNvPr id="4" name="Title 3">
            <a:extLst>
              <a:ext uri="{FF2B5EF4-FFF2-40B4-BE49-F238E27FC236}">
                <a16:creationId xmlns:a16="http://schemas.microsoft.com/office/drawing/2014/main" id="{BA1A0A4F-F62B-4411-8D3E-82A00A1F480D}"/>
              </a:ext>
            </a:extLst>
          </p:cNvPr>
          <p:cNvSpPr>
            <a:spLocks noGrp="1"/>
          </p:cNvSpPr>
          <p:nvPr>
            <p:ph type="ctrTitle"/>
          </p:nvPr>
        </p:nvSpPr>
        <p:spPr/>
        <p:txBody>
          <a:bodyPr/>
          <a:lstStyle/>
          <a:p>
            <a:r>
              <a:rPr lang="en-US" dirty="0"/>
              <a:t>Questions?</a:t>
            </a:r>
          </a:p>
        </p:txBody>
      </p:sp>
      <p:sp>
        <p:nvSpPr>
          <p:cNvPr id="6" name="Text Placeholder 5">
            <a:extLst>
              <a:ext uri="{FF2B5EF4-FFF2-40B4-BE49-F238E27FC236}">
                <a16:creationId xmlns:a16="http://schemas.microsoft.com/office/drawing/2014/main" id="{70BF050E-254E-4B6E-9FC2-EEF19C8B0A85}"/>
              </a:ext>
            </a:extLst>
          </p:cNvPr>
          <p:cNvSpPr>
            <a:spLocks noGrp="1"/>
          </p:cNvSpPr>
          <p:nvPr>
            <p:ph type="body" sz="quarter" idx="15"/>
          </p:nvPr>
        </p:nvSpPr>
        <p:spPr>
          <a:xfrm>
            <a:off x="653553" y="5400675"/>
            <a:ext cx="2677971" cy="300279"/>
          </a:xfrm>
        </p:spPr>
        <p:txBody>
          <a:bodyPr/>
          <a:lstStyle/>
          <a:p>
            <a:r>
              <a:rPr lang="en-US" dirty="0"/>
              <a:t>Indian Prairie Public Library</a:t>
            </a:r>
          </a:p>
        </p:txBody>
      </p:sp>
      <p:sp>
        <p:nvSpPr>
          <p:cNvPr id="7" name="Text Placeholder 6">
            <a:extLst>
              <a:ext uri="{FF2B5EF4-FFF2-40B4-BE49-F238E27FC236}">
                <a16:creationId xmlns:a16="http://schemas.microsoft.com/office/drawing/2014/main" id="{C685B246-8C76-4D5B-BE88-82AB21F8FF2D}"/>
              </a:ext>
            </a:extLst>
          </p:cNvPr>
          <p:cNvSpPr>
            <a:spLocks noGrp="1"/>
          </p:cNvSpPr>
          <p:nvPr>
            <p:ph type="body" sz="quarter" idx="16"/>
          </p:nvPr>
        </p:nvSpPr>
        <p:spPr>
          <a:xfrm>
            <a:off x="237841" y="5695950"/>
            <a:ext cx="3384000" cy="280500"/>
          </a:xfrm>
        </p:spPr>
        <p:txBody>
          <a:bodyPr vert="horz" lIns="0" tIns="0" rIns="0" bIns="0" rtlCol="0" anchor="t">
            <a:noAutofit/>
          </a:bodyPr>
          <a:lstStyle/>
          <a:p>
            <a:r>
              <a:rPr lang="en-US" dirty="0"/>
              <a:t>jezl@ippl.info</a:t>
            </a:r>
          </a:p>
        </p:txBody>
      </p:sp>
      <p:sp>
        <p:nvSpPr>
          <p:cNvPr id="8" name="Text Placeholder 7">
            <a:extLst>
              <a:ext uri="{FF2B5EF4-FFF2-40B4-BE49-F238E27FC236}">
                <a16:creationId xmlns:a16="http://schemas.microsoft.com/office/drawing/2014/main" id="{77041CB1-E53C-4035-AA8A-3C22023836D9}"/>
              </a:ext>
            </a:extLst>
          </p:cNvPr>
          <p:cNvSpPr>
            <a:spLocks noGrp="1"/>
          </p:cNvSpPr>
          <p:nvPr>
            <p:ph type="body" sz="quarter" idx="17"/>
          </p:nvPr>
        </p:nvSpPr>
        <p:spPr>
          <a:xfrm>
            <a:off x="5022936" y="5400284"/>
            <a:ext cx="2157110" cy="300279"/>
          </a:xfrm>
        </p:spPr>
        <p:txBody>
          <a:bodyPr/>
          <a:lstStyle/>
          <a:p>
            <a:r>
              <a:rPr lang="en-US" dirty="0"/>
              <a:t>Batavia Public Library</a:t>
            </a:r>
          </a:p>
        </p:txBody>
      </p:sp>
      <p:sp>
        <p:nvSpPr>
          <p:cNvPr id="9" name="Text Placeholder 8">
            <a:extLst>
              <a:ext uri="{FF2B5EF4-FFF2-40B4-BE49-F238E27FC236}">
                <a16:creationId xmlns:a16="http://schemas.microsoft.com/office/drawing/2014/main" id="{2E186949-D27F-4D51-97AE-6BD792B73D09}"/>
              </a:ext>
            </a:extLst>
          </p:cNvPr>
          <p:cNvSpPr>
            <a:spLocks noGrp="1"/>
          </p:cNvSpPr>
          <p:nvPr>
            <p:ph type="body" sz="quarter" idx="18"/>
          </p:nvPr>
        </p:nvSpPr>
        <p:spPr>
          <a:xfrm>
            <a:off x="4052187" y="5685913"/>
            <a:ext cx="4088961" cy="280500"/>
          </a:xfrm>
        </p:spPr>
        <p:txBody>
          <a:bodyPr vert="horz" lIns="0" tIns="0" rIns="0" bIns="0" rtlCol="0" anchor="t">
            <a:noAutofit/>
          </a:bodyPr>
          <a:lstStyle/>
          <a:p>
            <a:r>
              <a:rPr lang="en-US" dirty="0"/>
              <a:t>speterson@bataviapubliclibrary.org</a:t>
            </a:r>
            <a:endParaRPr lang="en-US">
              <a:cs typeface="Calibri"/>
            </a:endParaRPr>
          </a:p>
        </p:txBody>
      </p:sp>
      <p:sp>
        <p:nvSpPr>
          <p:cNvPr id="18" name="Text Placeholder 17">
            <a:extLst>
              <a:ext uri="{FF2B5EF4-FFF2-40B4-BE49-F238E27FC236}">
                <a16:creationId xmlns:a16="http://schemas.microsoft.com/office/drawing/2014/main" id="{5BD461F9-57FC-4A31-834B-644E9726B118}"/>
              </a:ext>
            </a:extLst>
          </p:cNvPr>
          <p:cNvSpPr>
            <a:spLocks noGrp="1"/>
          </p:cNvSpPr>
          <p:nvPr>
            <p:ph type="body" sz="quarter" idx="19"/>
          </p:nvPr>
        </p:nvSpPr>
        <p:spPr>
          <a:xfrm>
            <a:off x="8755584" y="5400284"/>
            <a:ext cx="2542933" cy="300279"/>
          </a:xfrm>
        </p:spPr>
        <p:txBody>
          <a:bodyPr/>
          <a:lstStyle/>
          <a:p>
            <a:r>
              <a:rPr lang="en-US" dirty="0"/>
              <a:t>Hinsdale Public Library</a:t>
            </a:r>
          </a:p>
        </p:txBody>
      </p:sp>
      <p:sp>
        <p:nvSpPr>
          <p:cNvPr id="19" name="Text Placeholder 18">
            <a:extLst>
              <a:ext uri="{FF2B5EF4-FFF2-40B4-BE49-F238E27FC236}">
                <a16:creationId xmlns:a16="http://schemas.microsoft.com/office/drawing/2014/main" id="{1F7C0374-7269-4D0D-8EE7-8FDFF0C65C79}"/>
              </a:ext>
            </a:extLst>
          </p:cNvPr>
          <p:cNvSpPr>
            <a:spLocks noGrp="1"/>
          </p:cNvSpPr>
          <p:nvPr>
            <p:ph type="body" sz="quarter" idx="20"/>
          </p:nvPr>
        </p:nvSpPr>
        <p:spPr>
          <a:xfrm>
            <a:off x="8402227" y="5695559"/>
            <a:ext cx="3240000" cy="280500"/>
          </a:xfrm>
        </p:spPr>
        <p:txBody>
          <a:bodyPr vert="horz" lIns="0" tIns="0" rIns="0" bIns="0" rtlCol="0" anchor="t">
            <a:noAutofit/>
          </a:bodyPr>
          <a:lstStyle/>
          <a:p>
            <a:r>
              <a:rPr lang="en-US" dirty="0"/>
              <a:t>eborsa@hinsdalelibrary.info</a:t>
            </a:r>
          </a:p>
        </p:txBody>
      </p:sp>
    </p:spTree>
    <p:extLst>
      <p:ext uri="{BB962C8B-B14F-4D97-AF65-F5344CB8AC3E}">
        <p14:creationId xmlns:p14="http://schemas.microsoft.com/office/powerpoint/2010/main" val="202694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24" name="Rectangle 23"/>
          <p:cNvSpPr/>
          <p:nvPr/>
        </p:nvSpPr>
        <p:spPr>
          <a:xfrm>
            <a:off x="729674" y="742868"/>
            <a:ext cx="10714182" cy="542702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p:txBody>
          <a:bodyPr/>
          <a:lstStyle/>
          <a:p>
            <a:r>
              <a:rPr lang="en-US" dirty="0"/>
              <a:t>Maximize the reach of your recommendations</a:t>
            </a:r>
          </a:p>
        </p:txBody>
      </p:sp>
      <p:sp>
        <p:nvSpPr>
          <p:cNvPr id="18" name="Text Placeholder 17">
            <a:extLst>
              <a:ext uri="{FF2B5EF4-FFF2-40B4-BE49-F238E27FC236}">
                <a16:creationId xmlns:a16="http://schemas.microsoft.com/office/drawing/2014/main" id="{595DC9A3-0BE7-4944-AA93-1689F0A884FC}"/>
              </a:ext>
            </a:extLst>
          </p:cNvPr>
          <p:cNvSpPr>
            <a:spLocks noGrp="1"/>
          </p:cNvSpPr>
          <p:nvPr>
            <p:ph type="body" idx="24"/>
          </p:nvPr>
        </p:nvSpPr>
        <p:spPr>
          <a:xfrm>
            <a:off x="838200" y="1377832"/>
            <a:ext cx="9037320" cy="658109"/>
          </a:xfrm>
        </p:spPr>
        <p:txBody>
          <a:bodyPr>
            <a:noAutofit/>
          </a:bodyPr>
          <a:lstStyle/>
          <a:p>
            <a:r>
              <a:rPr lang="en-US" dirty="0"/>
              <a:t>Don’t reinvent the wheel. Take advantage of work you’ve already done.</a:t>
            </a:r>
          </a:p>
          <a:p>
            <a:r>
              <a:rPr lang="en-US" dirty="0"/>
              <a:t>Once you have a </a:t>
            </a:r>
            <a:r>
              <a:rPr lang="en-US" dirty="0" smtClean="0"/>
              <a:t>bibliography, </a:t>
            </a:r>
            <a:r>
              <a:rPr lang="en-US" dirty="0"/>
              <a:t>you can turn it </a:t>
            </a:r>
            <a:r>
              <a:rPr lang="en-US" dirty="0" smtClean="0"/>
              <a:t>into…</a:t>
            </a:r>
            <a:r>
              <a:rPr lang="en-US" b="1" dirty="0" smtClean="0"/>
              <a:t>displays!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89" y="2131272"/>
            <a:ext cx="3694018" cy="3504580"/>
          </a:xfrm>
          <a:prstGeom prst="rect">
            <a:avLst/>
          </a:prstGeom>
          <a:ln>
            <a:solidFill>
              <a:schemeClr val="accent1"/>
            </a:solidFill>
          </a:ln>
        </p:spPr>
      </p:pic>
      <p:sp>
        <p:nvSpPr>
          <p:cNvPr id="5" name="Right Arrow 4"/>
          <p:cNvSpPr/>
          <p:nvPr/>
        </p:nvSpPr>
        <p:spPr>
          <a:xfrm>
            <a:off x="5214927" y="3010331"/>
            <a:ext cx="1226635" cy="89209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35" y="2131272"/>
            <a:ext cx="3403101" cy="3669063"/>
          </a:xfrm>
          <a:prstGeom prst="rect">
            <a:avLst/>
          </a:prstGeom>
        </p:spPr>
      </p:pic>
    </p:spTree>
    <p:extLst>
      <p:ext uri="{BB962C8B-B14F-4D97-AF65-F5344CB8AC3E}">
        <p14:creationId xmlns:p14="http://schemas.microsoft.com/office/powerpoint/2010/main" val="4075520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24" name="Rectangle 23"/>
          <p:cNvSpPr/>
          <p:nvPr/>
        </p:nvSpPr>
        <p:spPr>
          <a:xfrm>
            <a:off x="729674" y="742868"/>
            <a:ext cx="10714182" cy="542702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p:txBody>
          <a:bodyPr/>
          <a:lstStyle/>
          <a:p>
            <a:r>
              <a:rPr lang="en-US" dirty="0"/>
              <a:t>Maximize the reach of your recommendations</a:t>
            </a:r>
          </a:p>
        </p:txBody>
      </p:sp>
      <p:sp>
        <p:nvSpPr>
          <p:cNvPr id="18" name="Text Placeholder 17">
            <a:extLst>
              <a:ext uri="{FF2B5EF4-FFF2-40B4-BE49-F238E27FC236}">
                <a16:creationId xmlns:a16="http://schemas.microsoft.com/office/drawing/2014/main" id="{595DC9A3-0BE7-4944-AA93-1689F0A884FC}"/>
              </a:ext>
            </a:extLst>
          </p:cNvPr>
          <p:cNvSpPr>
            <a:spLocks noGrp="1"/>
          </p:cNvSpPr>
          <p:nvPr>
            <p:ph type="body" idx="24"/>
          </p:nvPr>
        </p:nvSpPr>
        <p:spPr>
          <a:xfrm>
            <a:off x="838200" y="1377832"/>
            <a:ext cx="9037320" cy="658109"/>
          </a:xfrm>
        </p:spPr>
        <p:txBody>
          <a:bodyPr>
            <a:noAutofit/>
          </a:bodyPr>
          <a:lstStyle/>
          <a:p>
            <a:r>
              <a:rPr lang="en-US" dirty="0"/>
              <a:t>Don’t reinvent the wheel. Take advantage of work you’ve already done.</a:t>
            </a:r>
          </a:p>
          <a:p>
            <a:r>
              <a:rPr lang="en-US" dirty="0"/>
              <a:t>Once you have a bibliography, you can turn it </a:t>
            </a:r>
            <a:r>
              <a:rPr lang="en-US" dirty="0" smtClean="0"/>
              <a:t>into…</a:t>
            </a:r>
            <a:r>
              <a:rPr lang="en-US" b="1" dirty="0" smtClean="0"/>
              <a:t>posters!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89" y="2131272"/>
            <a:ext cx="3694018" cy="3504580"/>
          </a:xfrm>
          <a:prstGeom prst="rect">
            <a:avLst/>
          </a:prstGeom>
          <a:ln>
            <a:solidFill>
              <a:schemeClr val="accent1"/>
            </a:solidFill>
          </a:ln>
        </p:spPr>
      </p:pic>
      <p:sp>
        <p:nvSpPr>
          <p:cNvPr id="5" name="Right Arrow 4"/>
          <p:cNvSpPr/>
          <p:nvPr/>
        </p:nvSpPr>
        <p:spPr>
          <a:xfrm>
            <a:off x="5214927" y="3010331"/>
            <a:ext cx="1226635" cy="89209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293" y="2131272"/>
            <a:ext cx="2835184" cy="3669063"/>
          </a:xfrm>
          <a:prstGeom prst="rect">
            <a:avLst/>
          </a:prstGeom>
        </p:spPr>
      </p:pic>
    </p:spTree>
    <p:extLst>
      <p:ext uri="{BB962C8B-B14F-4D97-AF65-F5344CB8AC3E}">
        <p14:creationId xmlns:p14="http://schemas.microsoft.com/office/powerpoint/2010/main" val="99578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24" name="Rectangle 23"/>
          <p:cNvSpPr/>
          <p:nvPr/>
        </p:nvSpPr>
        <p:spPr>
          <a:xfrm>
            <a:off x="729674" y="742868"/>
            <a:ext cx="10714182" cy="542702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p:txBody>
          <a:bodyPr/>
          <a:lstStyle/>
          <a:p>
            <a:r>
              <a:rPr lang="en-US" dirty="0"/>
              <a:t>Maximize the reach of your recommendations</a:t>
            </a:r>
          </a:p>
        </p:txBody>
      </p:sp>
      <p:sp>
        <p:nvSpPr>
          <p:cNvPr id="18" name="Text Placeholder 17">
            <a:extLst>
              <a:ext uri="{FF2B5EF4-FFF2-40B4-BE49-F238E27FC236}">
                <a16:creationId xmlns:a16="http://schemas.microsoft.com/office/drawing/2014/main" id="{595DC9A3-0BE7-4944-AA93-1689F0A884FC}"/>
              </a:ext>
            </a:extLst>
          </p:cNvPr>
          <p:cNvSpPr>
            <a:spLocks noGrp="1"/>
          </p:cNvSpPr>
          <p:nvPr>
            <p:ph type="body" idx="24"/>
          </p:nvPr>
        </p:nvSpPr>
        <p:spPr>
          <a:xfrm>
            <a:off x="838200" y="1377832"/>
            <a:ext cx="9037320" cy="658109"/>
          </a:xfrm>
        </p:spPr>
        <p:txBody>
          <a:bodyPr>
            <a:noAutofit/>
          </a:bodyPr>
          <a:lstStyle/>
          <a:p>
            <a:r>
              <a:rPr lang="en-US" dirty="0"/>
              <a:t>Don’t reinvent the wheel. Take advantage of work you’ve already done.</a:t>
            </a:r>
          </a:p>
          <a:p>
            <a:r>
              <a:rPr lang="en-US" dirty="0"/>
              <a:t>Once you have a bibliography, you can turn it </a:t>
            </a:r>
            <a:r>
              <a:rPr lang="en-US" dirty="0" smtClean="0"/>
              <a:t>into…</a:t>
            </a:r>
            <a:r>
              <a:rPr lang="en-US" b="1" dirty="0" smtClean="0"/>
              <a:t>social media posts!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89" y="2131272"/>
            <a:ext cx="3694018" cy="3504580"/>
          </a:xfrm>
          <a:prstGeom prst="rect">
            <a:avLst/>
          </a:prstGeom>
          <a:ln>
            <a:solidFill>
              <a:schemeClr val="accent1"/>
            </a:solidFill>
          </a:ln>
        </p:spPr>
      </p:pic>
      <p:sp>
        <p:nvSpPr>
          <p:cNvPr id="5" name="Right Arrow 4"/>
          <p:cNvSpPr/>
          <p:nvPr/>
        </p:nvSpPr>
        <p:spPr>
          <a:xfrm>
            <a:off x="5214927" y="3010331"/>
            <a:ext cx="1226635" cy="89209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512" y="2131272"/>
            <a:ext cx="4644743" cy="2960824"/>
          </a:xfrm>
          <a:prstGeom prst="rect">
            <a:avLst/>
          </a:prstGeom>
        </p:spPr>
      </p:pic>
    </p:spTree>
    <p:extLst>
      <p:ext uri="{BB962C8B-B14F-4D97-AF65-F5344CB8AC3E}">
        <p14:creationId xmlns:p14="http://schemas.microsoft.com/office/powerpoint/2010/main" val="221477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442" b="10442"/>
          <a:stretch>
            <a:fillRect/>
          </a:stretch>
        </p:blipFill>
        <p:spPr>
          <a:xfrm>
            <a:off x="458724" y="457200"/>
            <a:ext cx="11274552" cy="5943600"/>
          </a:xfrm>
        </p:spPr>
      </p:pic>
      <p:sp>
        <p:nvSpPr>
          <p:cNvPr id="24" name="Rectangle 23"/>
          <p:cNvSpPr/>
          <p:nvPr/>
        </p:nvSpPr>
        <p:spPr>
          <a:xfrm>
            <a:off x="729674" y="742868"/>
            <a:ext cx="10714182" cy="542702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p:txBody>
          <a:bodyPr/>
          <a:lstStyle/>
          <a:p>
            <a:r>
              <a:rPr lang="en-US" dirty="0"/>
              <a:t>Maximize the reach of your recommendations</a:t>
            </a:r>
          </a:p>
        </p:txBody>
      </p:sp>
      <p:sp>
        <p:nvSpPr>
          <p:cNvPr id="18" name="Text Placeholder 17">
            <a:extLst>
              <a:ext uri="{FF2B5EF4-FFF2-40B4-BE49-F238E27FC236}">
                <a16:creationId xmlns:a16="http://schemas.microsoft.com/office/drawing/2014/main" id="{595DC9A3-0BE7-4944-AA93-1689F0A884FC}"/>
              </a:ext>
            </a:extLst>
          </p:cNvPr>
          <p:cNvSpPr>
            <a:spLocks noGrp="1"/>
          </p:cNvSpPr>
          <p:nvPr>
            <p:ph type="body" idx="24"/>
          </p:nvPr>
        </p:nvSpPr>
        <p:spPr>
          <a:xfrm>
            <a:off x="838200" y="1377832"/>
            <a:ext cx="9037320" cy="658109"/>
          </a:xfrm>
        </p:spPr>
        <p:txBody>
          <a:bodyPr>
            <a:noAutofit/>
          </a:bodyPr>
          <a:lstStyle/>
          <a:p>
            <a:r>
              <a:rPr lang="en-US" dirty="0"/>
              <a:t>Don’t reinvent the wheel. Take advantage of work you’ve already done.</a:t>
            </a:r>
          </a:p>
          <a:p>
            <a:r>
              <a:rPr lang="en-US" dirty="0"/>
              <a:t>Once you have a bibliography, you can turn it </a:t>
            </a:r>
            <a:r>
              <a:rPr lang="en-US" dirty="0" smtClean="0"/>
              <a:t>into…</a:t>
            </a:r>
            <a:r>
              <a:rPr lang="en-US" b="1" dirty="0" smtClean="0"/>
              <a:t>printable handouts!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89" y="2131272"/>
            <a:ext cx="3694018" cy="3504580"/>
          </a:xfrm>
          <a:prstGeom prst="rect">
            <a:avLst/>
          </a:prstGeom>
          <a:ln>
            <a:solidFill>
              <a:schemeClr val="accent1"/>
            </a:solidFill>
          </a:ln>
        </p:spPr>
      </p:pic>
      <p:sp>
        <p:nvSpPr>
          <p:cNvPr id="5" name="Right Arrow 4"/>
          <p:cNvSpPr/>
          <p:nvPr/>
        </p:nvSpPr>
        <p:spPr>
          <a:xfrm>
            <a:off x="5214927" y="3010331"/>
            <a:ext cx="1226635" cy="89209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512" y="2321609"/>
            <a:ext cx="4594261" cy="2736345"/>
          </a:xfrm>
          <a:prstGeom prst="rect">
            <a:avLst/>
          </a:prstGeom>
          <a:ln>
            <a:solidFill>
              <a:schemeClr val="accent1"/>
            </a:solidFill>
          </a:ln>
        </p:spPr>
      </p:pic>
    </p:spTree>
    <p:extLst>
      <p:ext uri="{BB962C8B-B14F-4D97-AF65-F5344CB8AC3E}">
        <p14:creationId xmlns:p14="http://schemas.microsoft.com/office/powerpoint/2010/main" val="15175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D782-A32D-449C-88BB-32C20AD0440C}"/>
              </a:ext>
            </a:extLst>
          </p:cNvPr>
          <p:cNvSpPr>
            <a:spLocks noGrp="1"/>
          </p:cNvSpPr>
          <p:nvPr>
            <p:ph type="title"/>
          </p:nvPr>
        </p:nvSpPr>
        <p:spPr>
          <a:xfrm>
            <a:off x="838201" y="742867"/>
            <a:ext cx="5894285" cy="566931"/>
          </a:xfrm>
        </p:spPr>
        <p:txBody>
          <a:bodyPr>
            <a:normAutofit fontScale="90000"/>
          </a:bodyPr>
          <a:lstStyle/>
          <a:p>
            <a:r>
              <a:rPr lang="en-US" sz="4000" dirty="0"/>
              <a:t>Audiobooks</a:t>
            </a:r>
            <a:r>
              <a:rPr lang="en-US" dirty="0"/>
              <a:t> for Podcast Listeners</a:t>
            </a:r>
          </a:p>
        </p:txBody>
      </p:sp>
      <p:pic>
        <p:nvPicPr>
          <p:cNvPr id="16" name="Picture Placeholder 15" descr="Young woman model">
            <a:extLst>
              <a:ext uri="{FF2B5EF4-FFF2-40B4-BE49-F238E27FC236}">
                <a16:creationId xmlns:a16="http://schemas.microsoft.com/office/drawing/2014/main" id="{ABCB21A9-8BB6-47B9-BBC1-D3F58F5346B4}"/>
              </a:ext>
            </a:extLst>
          </p:cNvPr>
          <p:cNvPicPr>
            <a:picLocks noGrp="1" noChangeAspect="1"/>
          </p:cNvPicPr>
          <p:nvPr>
            <p:ph type="pic" sz="quarter" idx="26"/>
          </p:nvPr>
        </p:nvPicPr>
        <p:blipFill>
          <a:blip r:embed="rId2"/>
          <a:srcRect t="856" b="856"/>
          <a:stretch>
            <a:fillRect/>
          </a:stretch>
        </p:blipFill>
        <p:spPr/>
      </p:pic>
      <p:sp>
        <p:nvSpPr>
          <p:cNvPr id="5" name="Slide Number Placeholder 4">
            <a:extLst>
              <a:ext uri="{FF2B5EF4-FFF2-40B4-BE49-F238E27FC236}">
                <a16:creationId xmlns:a16="http://schemas.microsoft.com/office/drawing/2014/main" id="{03858680-B75A-4CFD-9296-83EBD38B5829}"/>
              </a:ext>
            </a:extLst>
          </p:cNvPr>
          <p:cNvSpPr>
            <a:spLocks noGrp="1"/>
          </p:cNvSpPr>
          <p:nvPr>
            <p:ph type="sldNum" sz="quarter" idx="12"/>
          </p:nvPr>
        </p:nvSpPr>
        <p:spPr/>
        <p:txBody>
          <a:bodyPr/>
          <a:lstStyle/>
          <a:p>
            <a:fld id="{3CE5352E-9B9F-4EDC-8769-7FA3D3F814C7}" type="slidenum">
              <a:rPr lang="en-US" smtClean="0"/>
              <a:t>8</a:t>
            </a:fld>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340" y="2277360"/>
            <a:ext cx="2029968" cy="3533263"/>
          </a:xfrm>
          <a:prstGeom prst="rect">
            <a:avLst/>
          </a:prstGeom>
        </p:spPr>
      </p:pic>
      <p:sp>
        <p:nvSpPr>
          <p:cNvPr id="3" name="TextBox 2"/>
          <p:cNvSpPr txBox="1"/>
          <p:nvPr/>
        </p:nvSpPr>
        <p:spPr>
          <a:xfrm>
            <a:off x="5187462" y="1776046"/>
            <a:ext cx="5890846"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Consider appeal and topics – what is this podcast about?</a:t>
            </a:r>
          </a:p>
          <a:p>
            <a:pPr marL="285750" indent="-285750">
              <a:buFont typeface="Arial" panose="020B0604020202020204" pitchFamily="34" charset="0"/>
              <a:buChar char="•"/>
            </a:pPr>
            <a:r>
              <a:rPr lang="en-US" dirty="0" smtClean="0"/>
              <a:t>Think about the audience – who listens to this?</a:t>
            </a:r>
          </a:p>
          <a:p>
            <a:pPr marL="285750" indent="-285750">
              <a:buFont typeface="Arial" panose="020B0604020202020204" pitchFamily="34" charset="0"/>
              <a:buChar char="•"/>
            </a:pPr>
            <a:r>
              <a:rPr lang="en-US" dirty="0" smtClean="0"/>
              <a:t>Do the podcast hosts have books of their own?</a:t>
            </a:r>
          </a:p>
          <a:p>
            <a:pPr marL="285750" indent="-285750">
              <a:buFont typeface="Arial" panose="020B0604020202020204" pitchFamily="34" charset="0"/>
              <a:buChar char="•"/>
            </a:pPr>
            <a:r>
              <a:rPr lang="en-US" dirty="0" smtClean="0"/>
              <a:t>What are some of the books mentioned on the podcast?</a:t>
            </a:r>
          </a:p>
          <a:p>
            <a:pPr marL="742950" lvl="1" indent="-285750">
              <a:buFont typeface="Arial" panose="020B0604020202020204" pitchFamily="34" charset="0"/>
              <a:buChar char="•"/>
            </a:pPr>
            <a:r>
              <a:rPr lang="en-US" dirty="0" smtClean="0"/>
              <a:t>Check the episode notes or the podcast’s website (if applicable) to find lists of titles, authors, etc.</a:t>
            </a:r>
            <a:endParaRPr lang="en-US" dirty="0"/>
          </a:p>
        </p:txBody>
      </p:sp>
    </p:spTree>
    <p:extLst>
      <p:ext uri="{BB962C8B-B14F-4D97-AF65-F5344CB8AC3E}">
        <p14:creationId xmlns:p14="http://schemas.microsoft.com/office/powerpoint/2010/main" val="681522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D782-A32D-449C-88BB-32C20AD0440C}"/>
              </a:ext>
            </a:extLst>
          </p:cNvPr>
          <p:cNvSpPr>
            <a:spLocks noGrp="1"/>
          </p:cNvSpPr>
          <p:nvPr>
            <p:ph type="title"/>
          </p:nvPr>
        </p:nvSpPr>
        <p:spPr>
          <a:xfrm>
            <a:off x="838201" y="742867"/>
            <a:ext cx="5894285" cy="566931"/>
          </a:xfrm>
        </p:spPr>
        <p:txBody>
          <a:bodyPr>
            <a:normAutofit fontScale="90000"/>
          </a:bodyPr>
          <a:lstStyle/>
          <a:p>
            <a:r>
              <a:rPr lang="en-US" sz="4000" dirty="0"/>
              <a:t>Audiobooks</a:t>
            </a:r>
            <a:r>
              <a:rPr lang="en-US" dirty="0"/>
              <a:t> for Podcast Listeners</a:t>
            </a:r>
          </a:p>
        </p:txBody>
      </p:sp>
      <p:pic>
        <p:nvPicPr>
          <p:cNvPr id="16" name="Picture Placeholder 15" descr="Young woman model">
            <a:extLst>
              <a:ext uri="{FF2B5EF4-FFF2-40B4-BE49-F238E27FC236}">
                <a16:creationId xmlns:a16="http://schemas.microsoft.com/office/drawing/2014/main" id="{ABCB21A9-8BB6-47B9-BBC1-D3F58F5346B4}"/>
              </a:ext>
            </a:extLst>
          </p:cNvPr>
          <p:cNvPicPr>
            <a:picLocks noGrp="1" noChangeAspect="1"/>
          </p:cNvPicPr>
          <p:nvPr>
            <p:ph type="pic" sz="quarter" idx="26"/>
          </p:nvPr>
        </p:nvPicPr>
        <p:blipFill>
          <a:blip r:embed="rId2"/>
          <a:srcRect t="856" b="856"/>
          <a:stretch>
            <a:fillRect/>
          </a:stretch>
        </p:blipFill>
        <p:spPr/>
      </p:pic>
      <p:sp>
        <p:nvSpPr>
          <p:cNvPr id="5" name="Slide Number Placeholder 4">
            <a:extLst>
              <a:ext uri="{FF2B5EF4-FFF2-40B4-BE49-F238E27FC236}">
                <a16:creationId xmlns:a16="http://schemas.microsoft.com/office/drawing/2014/main" id="{03858680-B75A-4CFD-9296-83EBD38B5829}"/>
              </a:ext>
            </a:extLst>
          </p:cNvPr>
          <p:cNvSpPr>
            <a:spLocks noGrp="1"/>
          </p:cNvSpPr>
          <p:nvPr>
            <p:ph type="sldNum" sz="quarter" idx="12"/>
          </p:nvPr>
        </p:nvSpPr>
        <p:spPr/>
        <p:txBody>
          <a:bodyPr/>
          <a:lstStyle/>
          <a:p>
            <a:fld id="{3CE5352E-9B9F-4EDC-8769-7FA3D3F814C7}" type="slidenum">
              <a:rPr lang="en-US" smtClean="0"/>
              <a:t>9</a:t>
            </a:fld>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864" y="1309798"/>
            <a:ext cx="4067743" cy="5306165"/>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r="29869"/>
          <a:stretch/>
        </p:blipFill>
        <p:spPr>
          <a:xfrm>
            <a:off x="9231382" y="1309798"/>
            <a:ext cx="2580489" cy="5306165"/>
          </a:xfrm>
          <a:prstGeom prst="rect">
            <a:avLst/>
          </a:prstGeom>
          <a:ln>
            <a:solidFill>
              <a:schemeClr val="accent1"/>
            </a:solidFill>
          </a:ln>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340" y="2277360"/>
            <a:ext cx="2029968" cy="3533263"/>
          </a:xfrm>
          <a:prstGeom prst="rect">
            <a:avLst/>
          </a:prstGeom>
        </p:spPr>
      </p:pic>
    </p:spTree>
    <p:extLst>
      <p:ext uri="{BB962C8B-B14F-4D97-AF65-F5344CB8AC3E}">
        <p14:creationId xmlns:p14="http://schemas.microsoft.com/office/powerpoint/2010/main" val="1768098656"/>
      </p:ext>
    </p:extLst>
  </p:cSld>
  <p:clrMapOvr>
    <a:masterClrMapping/>
  </p:clrMapOvr>
</p:sld>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3647C2-4194-4617-9C01-72C8F6548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DEA8EF-6042-4238-BB1F-96B1ECB7339C}">
  <ds:schemaRefs>
    <ds:schemaRef ds:uri="http://purl.org/dc/elements/1.1/"/>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6A77F69-8575-4B39-8434-2F390AC877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TF33850888</Template>
  <TotalTime>0</TotalTime>
  <Words>1254</Words>
  <Application>Microsoft Office PowerPoint</Application>
  <PresentationFormat>Widescreen</PresentationFormat>
  <Paragraphs>109</Paragraphs>
  <Slides>32</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Arial Narrow</vt:lpstr>
      <vt:lpstr>Calibri</vt:lpstr>
      <vt:lpstr>Calibri Light</vt:lpstr>
      <vt:lpstr>Tahoma</vt:lpstr>
      <vt:lpstr>Wingdings</vt:lpstr>
      <vt:lpstr>Office Theme</vt:lpstr>
      <vt:lpstr>1_Office Theme</vt:lpstr>
      <vt:lpstr>2_Office Theme</vt:lpstr>
      <vt:lpstr>New Way RA</vt:lpstr>
      <vt:lpstr>3 Quick Boosts</vt:lpstr>
      <vt:lpstr>Maximize the reach of your recommendations</vt:lpstr>
      <vt:lpstr>Maximize the reach of your recommendations</vt:lpstr>
      <vt:lpstr>Maximize the reach of your recommendations</vt:lpstr>
      <vt:lpstr>Maximize the reach of your recommendations</vt:lpstr>
      <vt:lpstr>Maximize the reach of your recommendations</vt:lpstr>
      <vt:lpstr>Audiobooks for Podcast Listeners</vt:lpstr>
      <vt:lpstr>Audiobooks for Podcast Listeners</vt:lpstr>
      <vt:lpstr>Book Buzz for  Book Clubs</vt:lpstr>
      <vt:lpstr>Continue using information after the program!</vt:lpstr>
      <vt:lpstr>New Way RA</vt:lpstr>
      <vt:lpstr>PowerPoint Presentation</vt:lpstr>
      <vt:lpstr>PowerPoint Presentation</vt:lpstr>
      <vt:lpstr>PowerPoint Presentation</vt:lpstr>
      <vt:lpstr>Must haves:  + Book cover  + Staff photo</vt:lpstr>
      <vt:lpstr>Staff-specific book displays  Again: staff photo!</vt:lpstr>
      <vt:lpstr>PowerPoint Presentation</vt:lpstr>
      <vt:lpstr>PowerPoint Presentation</vt:lpstr>
      <vt:lpstr>PowerPoint Presentation</vt:lpstr>
      <vt:lpstr>PowerPoint Presentation</vt:lpstr>
      <vt:lpstr>PowerPoint Presentation</vt:lpstr>
      <vt:lpstr>Re-use that content!</vt:lpstr>
      <vt:lpstr>PowerPoint Presentation</vt:lpstr>
      <vt:lpstr>Hinsdale Public Library</vt:lpstr>
      <vt:lpstr>PowerPoint Presentation</vt:lpstr>
      <vt:lpstr>PowerPoint Presentation</vt:lpstr>
      <vt:lpstr>Review Cards</vt:lpstr>
      <vt:lpstr>PowerPoint Presentation</vt:lpstr>
      <vt:lpstr>What is inside?</vt:lpstr>
      <vt:lpstr>Replicating on a Budget</vt:lpstr>
      <vt:lpstr>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 Title</dc:title>
  <dc:creator/>
  <cp:lastModifiedBy/>
  <cp:revision>117</cp:revision>
  <dcterms:created xsi:type="dcterms:W3CDTF">2019-10-28T20:53:55Z</dcterms:created>
  <dcterms:modified xsi:type="dcterms:W3CDTF">2019-11-12T19:42:37Z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